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30_205096C5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2"/>
  </p:notesMasterIdLst>
  <p:sldIdLst>
    <p:sldId id="256" r:id="rId2"/>
    <p:sldId id="298" r:id="rId3"/>
    <p:sldId id="299" r:id="rId4"/>
    <p:sldId id="304" r:id="rId5"/>
    <p:sldId id="325" r:id="rId6"/>
    <p:sldId id="313" r:id="rId7"/>
    <p:sldId id="342" r:id="rId8"/>
    <p:sldId id="328" r:id="rId9"/>
    <p:sldId id="363" r:id="rId10"/>
    <p:sldId id="326" r:id="rId11"/>
    <p:sldId id="348" r:id="rId12"/>
    <p:sldId id="349" r:id="rId13"/>
    <p:sldId id="350" r:id="rId14"/>
    <p:sldId id="351" r:id="rId15"/>
    <p:sldId id="352" r:id="rId16"/>
    <p:sldId id="347" r:id="rId17"/>
    <p:sldId id="353" r:id="rId18"/>
    <p:sldId id="314" r:id="rId19"/>
    <p:sldId id="319" r:id="rId20"/>
    <p:sldId id="329" r:id="rId21"/>
    <p:sldId id="330" r:id="rId22"/>
    <p:sldId id="340" r:id="rId23"/>
    <p:sldId id="338" r:id="rId24"/>
    <p:sldId id="336" r:id="rId25"/>
    <p:sldId id="339" r:id="rId26"/>
    <p:sldId id="332" r:id="rId27"/>
    <p:sldId id="354" r:id="rId28"/>
    <p:sldId id="344" r:id="rId29"/>
    <p:sldId id="364" r:id="rId30"/>
    <p:sldId id="345" r:id="rId31"/>
    <p:sldId id="365" r:id="rId32"/>
    <p:sldId id="366" r:id="rId33"/>
    <p:sldId id="315" r:id="rId34"/>
    <p:sldId id="359" r:id="rId35"/>
    <p:sldId id="362" r:id="rId36"/>
    <p:sldId id="356" r:id="rId37"/>
    <p:sldId id="360" r:id="rId38"/>
    <p:sldId id="316" r:id="rId39"/>
    <p:sldId id="321" r:id="rId40"/>
    <p:sldId id="324" r:id="rId41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Raleway" pitchFamily="2" charset="0"/>
      <p:regular r:id="rId51"/>
      <p:bold r:id="rId52"/>
      <p:italic r:id="rId53"/>
      <p:boldItalic r:id="rId54"/>
    </p:embeddedFont>
    <p:embeddedFont>
      <p:font typeface="Raleway Black" pitchFamily="2" charset="0"/>
      <p:bold r:id="rId55"/>
      <p:italic r:id="rId56"/>
      <p:boldItalic r:id="rId57"/>
    </p:embeddedFont>
    <p:embeddedFont>
      <p:font typeface="Raleway ExtraBold" pitchFamily="2" charset="0"/>
      <p:bold r:id="rId58"/>
      <p:italic r:id="rId59"/>
      <p:boldItalic r:id="rId60"/>
    </p:embeddedFont>
    <p:embeddedFont>
      <p:font typeface="Segoe UI" panose="020B0502040204020203" pitchFamily="34" charset="0"/>
      <p:regular r:id="rId61"/>
      <p:bold r:id="rId62"/>
      <p:italic r:id="rId63"/>
      <p:boldItalic r:id="rId64"/>
    </p:embeddedFont>
    <p:embeddedFont>
      <p:font typeface="Yu Gothic UI" panose="020B0500000000000000" pitchFamily="34" charset="-128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3" userDrawn="1">
          <p15:clr>
            <a:srgbClr val="747775"/>
          </p15:clr>
        </p15:guide>
        <p15:guide id="2" pos="2880">
          <p15:clr>
            <a:srgbClr val="747775"/>
          </p15:clr>
        </p15:guide>
        <p15:guide id="3" pos="4243" userDrawn="1">
          <p15:clr>
            <a:srgbClr val="747775"/>
          </p15:clr>
        </p15:guide>
        <p15:guide id="4" pos="1519" userDrawn="1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419331-29B7-0D42-2F21-83954B2E8DC5}" name=" " initials="" userId="S::zylim.2020@accountancy.smu.edu.sg::8927b560-e4bb-42e7-817a-f106224f4a8b" providerId="AD"/>
  <p188:author id="{53B91DA3-38B5-E781-1898-A163DC71B81A}" name="WEI Zihao" initials="WZ" userId="S::zihao.wei.2020@economics.smu.edu.sg::2e6a3337-55a1-4dcb-a346-c038487eb3f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556"/>
    <a:srgbClr val="53A789"/>
    <a:srgbClr val="BD6877"/>
    <a:srgbClr val="4C4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89C4D-439C-0181-2BCC-34F567EA843F}" v="94" dt="2023-11-07T14:30:53.093"/>
    <p1510:client id="{0C46A525-B279-6E51-4EA8-AC174D7DBCF1}" v="1159" dt="2023-11-07T16:27:26.774"/>
    <p1510:client id="{0ECAF4E8-AE88-4655-A402-C923D9AADC6A}" v="140" dt="2023-11-07T15:01:44.447"/>
    <p1510:client id="{0F36D716-ADD1-C4C2-4CD8-E67FEB15F46E}" v="9" dt="2023-11-07T10:13:29.255"/>
    <p1510:client id="{1F22C1EE-81C8-F06C-3C8A-4F48B8C1C7C6}" v="367" dt="2023-11-07T14:53:18.769"/>
    <p1510:client id="{286A1978-65FD-F8D0-18E7-4D292C55B5C6}" v="281" dt="2023-11-07T11:01:32.115"/>
    <p1510:client id="{29C344E1-38DE-091D-FEC4-6FF8258D9232}" v="196" dt="2023-11-07T14:40:03.231"/>
    <p1510:client id="{2CC3551A-89EF-ED13-946C-E901129FBF84}" v="10" dt="2023-11-08T04:39:23.177"/>
    <p1510:client id="{3D226ED8-07F2-ECB6-3D71-21B7DC20703E}" v="15" dt="2023-11-07T10:25:24.515"/>
    <p1510:client id="{5F10033C-74AD-D74A-B223-2488C15EDBE1}" v="3323" dt="2023-11-08T02:17:18.743"/>
    <p1510:client id="{7C38271B-98E4-EE82-57CC-52F30560B59A}" v="15" dt="2023-11-08T04:40:19.480"/>
    <p1510:client id="{88037C07-DAA8-7667-C35C-5CF6F062C179}" v="40" dt="2023-11-07T14:35:27.205"/>
    <p1510:client id="{892479B0-5B00-4002-CA20-5F2F2AA14469}" v="8" dt="2023-11-08T05:58:17.392"/>
    <p1510:client id="{9E4373B4-B6AF-B642-B97F-0ECF6A6C4E0B}" v="5762" dt="2023-11-07T16:14:04.954"/>
    <p1510:client id="{9E610813-C31D-5D4C-69C1-59DE3E92FB51}" v="79" dt="2023-11-07T09:58:00.390"/>
    <p1510:client id="{B2BFB537-7FE0-4999-9EF4-716D299ECD91}" v="58" dt="2023-11-08T04:38:23.884"/>
    <p1510:client id="{CD8E39CF-8F54-4779-AB4D-1FA6312E696F}" v="136" dt="2023-11-08T04:47:10.316"/>
    <p1510:client id="{E5A0BDAB-FDE7-BE93-4737-EDC30C62EBF6}" v="7" dt="2023-11-08T05:09:05.424"/>
    <p1510:client id="{E68FE527-5D7C-AC6D-1ED3-5E8117CD0832}" v="7" dt="2023-11-07T10:20:22.960"/>
    <p1510:client id="{F46E5513-8F73-83ED-EE69-977F2B50764B}" v="81" dt="2023-11-08T05:09:30.011"/>
    <p1510:client id="{F5056EC2-918C-CE69-0C84-D37D9F99CE97}" v="149" dt="2023-11-07T09:56:39.800"/>
  </p1510:revLst>
</p1510:revInfo>
</file>

<file path=ppt/tableStyles.xml><?xml version="1.0" encoding="utf-8"?>
<a:tblStyleLst xmlns:a="http://schemas.openxmlformats.org/drawingml/2006/main" def="{99F42FD8-DA98-47DF-95F1-78DEDA4261A9}">
  <a:tblStyle styleId="{99F42FD8-DA98-47DF-95F1-78DEDA4261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8F5E0A-E8ED-4519-B844-774A81DB56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633" y="54"/>
      </p:cViewPr>
      <p:guideLst>
        <p:guide orient="horz" pos="463"/>
        <p:guide pos="2880"/>
        <p:guide pos="4243"/>
        <p:guide pos="15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comments/modernComment_130_205096C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072BD5-3D84-D241-A625-1B401E94C485}" authorId="{2F419331-29B7-0D42-2F21-83954B2E8DC5}" created="2023-11-07T08:22:09.38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42152389" sldId="304"/>
      <ac:spMk id="47" creationId="{A74638F1-81D3-DF1E-5C8C-16FAE780C259}"/>
      <ac:txMk cp="158" len="72">
        <ac:context len="231" hash="3750886432"/>
      </ac:txMk>
    </ac:txMkLst>
    <p188:pos x="4013603" y="1677090"/>
    <p188:replyLst>
      <p188:reply id="{0697EE1F-DF16-B844-A6B9-9F77C03E19BB}" authorId="{2F419331-29B7-0D42-2F21-83954B2E8DC5}" created="2023-11-07T08:22:24.096">
        <p188:txBody>
          <a:bodyPr/>
          <a:lstStyle/>
          <a:p>
            <a:r>
              <a:rPr lang="en-US"/>
              <a:t>https://www.channelnewsasia.com/commentary/singapore-hdb-bto-singles-buy-rent-plus-prime-3720756</a:t>
            </a:r>
          </a:p>
        </p188:txBody>
      </p188:reply>
      <p188:reply id="{EFE4EEF6-4838-8F48-BE3C-F1BB67F0DA47}" authorId="{2F419331-29B7-0D42-2F21-83954B2E8DC5}" created="2023-11-07T08:22:40.745">
        <p188:txBody>
          <a:bodyPr/>
          <a:lstStyle/>
          <a:p>
            <a:r>
              <a:rPr lang="en-US"/>
              <a:t>So they will more likely get housing loan to buy a HDB</a:t>
            </a:r>
          </a:p>
        </p188:txBody>
      </p188:reply>
    </p188:replyLst>
    <p188:txBody>
      <a:bodyPr/>
      <a:lstStyle/>
      <a:p>
        <a:r>
          <a:rPr lang="en-US"/>
          <a:t>More singles would want to buy directly from the government as compared to last time as they get more flexibility subsidies as compared to before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4035795cc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4035795cc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# bureau data modification / engineering</a:t>
            </a:r>
          </a:p>
          <a:p>
            <a:pPr marL="158750" indent="0">
              <a:buNone/>
            </a:pPr>
            <a:r>
              <a:rPr lang="en-US" err="1"/>
              <a:t>bur_kept</a:t>
            </a:r>
            <a:r>
              <a:rPr lang="en-US"/>
              <a:t> = ['SK_ID_CURR', 'CREDIT_ACTIVE','AMT_CREDIT_SUM', 'AMT_CREDIT_SUM_OVERDUE', 'AMT_CREDIT_SUM_DEBT', 'CNT_CREDIT_PROLONG', 'AMT_ANNUITY',</a:t>
            </a:r>
          </a:p>
          <a:p>
            <a:pPr marL="158750" indent="0">
              <a:buNone/>
            </a:pPr>
            <a:r>
              <a:rPr lang="en-US"/>
              <a:t>           ]</a:t>
            </a:r>
          </a:p>
          <a:p>
            <a:pPr marL="158750" indent="0">
              <a:buNone/>
            </a:pPr>
            <a:r>
              <a:rPr lang="en-US" err="1"/>
              <a:t>df_bur_kept</a:t>
            </a:r>
            <a:r>
              <a:rPr lang="en-US"/>
              <a:t> = </a:t>
            </a:r>
            <a:r>
              <a:rPr lang="en-US" err="1"/>
              <a:t>df_bur</a:t>
            </a:r>
            <a:r>
              <a:rPr lang="en-US"/>
              <a:t>[</a:t>
            </a:r>
            <a:r>
              <a:rPr lang="en-US" err="1"/>
              <a:t>bur_kept</a:t>
            </a:r>
            <a:r>
              <a:rPr lang="en-US"/>
              <a:t>]</a:t>
            </a:r>
          </a:p>
          <a:p>
            <a:pPr marL="158750" indent="0">
              <a:buNone/>
            </a:pPr>
            <a:r>
              <a:rPr lang="en-US" err="1"/>
              <a:t>df_bur_kept.head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Create a new </a:t>
            </a: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pd.DataFrame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Add SK_ID_CURR to facilitate joins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['SK_ID_CURR'] = </a:t>
            </a:r>
            <a:r>
              <a:rPr lang="en-US" err="1"/>
              <a:t>df_bur_kept</a:t>
            </a:r>
            <a:r>
              <a:rPr lang="en-US"/>
              <a:t>['SK_ID_CURR'].unique()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average of CNT_CREDIT_PROLONG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('SK_ID_CURR')['CNT_CREDIT_PROLONG'].mean()),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AMT_ANNUITY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('SK_ID_CURR')['AMT_ANNUITY'].sum()),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AMT_CREDIT_SUM_OVERDUE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('SK_ID_CURR')['AMT_CREDIT_SUM_OVERDUE'].sum()),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AMT_CREDIT_SUM_DEBT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('SK_ID_CURR')['AMT_CREDIT_SUM_DEBT'].sum()),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most frequent credit type and rename the column</a:t>
            </a:r>
          </a:p>
          <a:p>
            <a:pPr marL="158750" indent="0">
              <a:buNone/>
            </a:pPr>
            <a:r>
              <a:rPr lang="en-US"/>
              <a:t># </a:t>
            </a: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# 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('SK_ID_CURR')['CREDIT_TYPE'].</a:t>
            </a:r>
            <a:r>
              <a:rPr lang="en-US" err="1"/>
              <a:t>agg</a:t>
            </a:r>
            <a:r>
              <a:rPr lang="en-US"/>
              <a:t>(lambda x: </a:t>
            </a:r>
            <a:r>
              <a:rPr lang="en-US" err="1"/>
              <a:t>x.value_counts</a:t>
            </a:r>
            <a:r>
              <a:rPr lang="en-US"/>
              <a:t>().</a:t>
            </a:r>
            <a:r>
              <a:rPr lang="en-US" err="1"/>
              <a:t>idxmax</a:t>
            </a:r>
            <a:r>
              <a:rPr lang="en-US"/>
              <a:t>())),</a:t>
            </a:r>
          </a:p>
          <a:p>
            <a:pPr marL="158750" indent="0">
              <a:buNone/>
            </a:pPr>
            <a:r>
              <a:rPr lang="en-US"/>
              <a:t># 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df_bur_modified.columns</a:t>
            </a:r>
            <a:r>
              <a:rPr lang="en-US"/>
              <a:t> = [</a:t>
            </a:r>
          </a:p>
          <a:p>
            <a:pPr marL="158750" indent="0">
              <a:buNone/>
            </a:pPr>
            <a:r>
              <a:rPr lang="en-US"/>
              <a:t>    'SK_ID_CURR', 'AVG_CNT_CREDIT_PROLONG', 'SUM_AMT_ANNUITY',</a:t>
            </a:r>
          </a:p>
          <a:p>
            <a:pPr marL="158750" indent="0">
              <a:buNone/>
            </a:pPr>
            <a:r>
              <a:rPr lang="en-US"/>
              <a:t>    'SUM_AMT_CREDIT_SUM_OVERDUE', 'SUM_AMT_CREDIT_SUM_DEBT', </a:t>
            </a:r>
          </a:p>
          <a:p>
            <a:pPr marL="158750" indent="0">
              <a:buNone/>
            </a:pPr>
            <a:r>
              <a:rPr lang="en-US"/>
              <a:t>#     'MOST_FREQUENT_CREDIT_TYPE'</a:t>
            </a:r>
          </a:p>
          <a:p>
            <a:pPr marL="158750" indent="0">
              <a:buNone/>
            </a:pPr>
            <a:r>
              <a:rPr lang="en-US"/>
              <a:t>]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bureau data on main</a:t>
            </a:r>
          </a:p>
          <a:p>
            <a:pPr marL="158750" indent="0">
              <a:buNone/>
            </a:pPr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df_app_kept.merge</a:t>
            </a:r>
            <a:r>
              <a:rPr lang="en-US"/>
              <a:t>(</a:t>
            </a:r>
            <a:r>
              <a:rPr lang="en-US" err="1"/>
              <a:t>df_bur_modified</a:t>
            </a:r>
            <a:r>
              <a:rPr lang="en-US"/>
              <a:t>, on = 'SK_ID_CURR', how = 'left')</a:t>
            </a:r>
          </a:p>
          <a:p>
            <a:pPr marL="158750" indent="0">
              <a:buNone/>
            </a:pPr>
            <a:r>
              <a:rPr lang="en-US" err="1"/>
              <a:t>df.drop</a:t>
            </a:r>
            <a:r>
              <a:rPr lang="en-US"/>
              <a:t>('SK_ID_CURR', axis=1, </a:t>
            </a:r>
            <a:r>
              <a:rPr lang="en-US" err="1"/>
              <a:t>inplace</a:t>
            </a:r>
            <a:r>
              <a:rPr lang="en-US"/>
              <a:t>=True)</a:t>
            </a:r>
          </a:p>
          <a:p>
            <a:pPr marL="158750" indent="0">
              <a:buNone/>
            </a:pPr>
            <a:r>
              <a:rPr lang="en-US" err="1"/>
              <a:t>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89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# bureau data modification / engineering</a:t>
            </a:r>
          </a:p>
          <a:p>
            <a:pPr marL="158750" indent="0">
              <a:buNone/>
            </a:pPr>
            <a:r>
              <a:rPr lang="en-US" err="1"/>
              <a:t>bur_kept</a:t>
            </a:r>
            <a:r>
              <a:rPr lang="en-US"/>
              <a:t> = ['SK_ID_CURR', 'CREDIT_ACTIVE','AMT_CREDIT_SUM', 'AMT_CREDIT_SUM_OVERDUE', 'AMT_CREDIT_SUM_DEBT', 'CNT_CREDIT_PROLONG', 'AMT_ANNUITY',</a:t>
            </a:r>
          </a:p>
          <a:p>
            <a:pPr marL="158750" indent="0">
              <a:buNone/>
            </a:pPr>
            <a:r>
              <a:rPr lang="en-US"/>
              <a:t>           ]</a:t>
            </a:r>
          </a:p>
          <a:p>
            <a:pPr marL="158750" indent="0">
              <a:buNone/>
            </a:pPr>
            <a:r>
              <a:rPr lang="en-US" err="1"/>
              <a:t>df_bur_kept</a:t>
            </a:r>
            <a:r>
              <a:rPr lang="en-US"/>
              <a:t> = </a:t>
            </a:r>
            <a:r>
              <a:rPr lang="en-US" err="1"/>
              <a:t>df_bur</a:t>
            </a:r>
            <a:r>
              <a:rPr lang="en-US"/>
              <a:t>[</a:t>
            </a:r>
            <a:r>
              <a:rPr lang="en-US" err="1"/>
              <a:t>bur_kept</a:t>
            </a:r>
            <a:r>
              <a:rPr lang="en-US"/>
              <a:t>]</a:t>
            </a:r>
          </a:p>
          <a:p>
            <a:pPr marL="158750" indent="0">
              <a:buNone/>
            </a:pPr>
            <a:r>
              <a:rPr lang="en-US" err="1"/>
              <a:t>df_bur_kept.head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Create a new </a:t>
            </a: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pd.DataFrame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Add SK_ID_CURR to facilitate joins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['SK_ID_CURR'] = </a:t>
            </a:r>
            <a:r>
              <a:rPr lang="en-US" err="1"/>
              <a:t>df_bur_kept</a:t>
            </a:r>
            <a:r>
              <a:rPr lang="en-US"/>
              <a:t>['SK_ID_CURR'].unique()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average of CNT_CREDIT_PROLONG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('SK_ID_CURR')['CNT_CREDIT_PROLONG'].mean()),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AMT_ANNUITY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('SK_ID_CURR')['AMT_ANNUITY'].sum()),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AMT_CREDIT_SUM_OVERDUE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('SK_ID_CURR')['AMT_CREDIT_SUM_OVERDUE'].sum()),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AMT_CREDIT_SUM_DEBT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('SK_ID_CURR')['AMT_CREDIT_SUM_DEBT'].sum()),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most frequent credit type and rename the column</a:t>
            </a:r>
          </a:p>
          <a:p>
            <a:pPr marL="158750" indent="0">
              <a:buNone/>
            </a:pPr>
            <a:r>
              <a:rPr lang="en-US"/>
              <a:t># </a:t>
            </a: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# 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('SK_ID_CURR')['CREDIT_TYPE'].</a:t>
            </a:r>
            <a:r>
              <a:rPr lang="en-US" err="1"/>
              <a:t>agg</a:t>
            </a:r>
            <a:r>
              <a:rPr lang="en-US"/>
              <a:t>(lambda x: </a:t>
            </a:r>
            <a:r>
              <a:rPr lang="en-US" err="1"/>
              <a:t>x.value_counts</a:t>
            </a:r>
            <a:r>
              <a:rPr lang="en-US"/>
              <a:t>().</a:t>
            </a:r>
            <a:r>
              <a:rPr lang="en-US" err="1"/>
              <a:t>idxmax</a:t>
            </a:r>
            <a:r>
              <a:rPr lang="en-US"/>
              <a:t>())),</a:t>
            </a:r>
          </a:p>
          <a:p>
            <a:pPr marL="158750" indent="0">
              <a:buNone/>
            </a:pPr>
            <a:r>
              <a:rPr lang="en-US"/>
              <a:t># 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df_bur_modified.columns</a:t>
            </a:r>
            <a:r>
              <a:rPr lang="en-US"/>
              <a:t> = [</a:t>
            </a:r>
          </a:p>
          <a:p>
            <a:pPr marL="158750" indent="0">
              <a:buNone/>
            </a:pPr>
            <a:r>
              <a:rPr lang="en-US"/>
              <a:t>    'SK_ID_CURR', 'AVG_CNT_CREDIT_PROLONG', 'SUM_AMT_ANNUITY',</a:t>
            </a:r>
          </a:p>
          <a:p>
            <a:pPr marL="158750" indent="0">
              <a:buNone/>
            </a:pPr>
            <a:r>
              <a:rPr lang="en-US"/>
              <a:t>    'SUM_AMT_CREDIT_SUM_OVERDUE', 'SUM_AMT_CREDIT_SUM_DEBT', </a:t>
            </a:r>
          </a:p>
          <a:p>
            <a:pPr marL="158750" indent="0">
              <a:buNone/>
            </a:pPr>
            <a:r>
              <a:rPr lang="en-US"/>
              <a:t>#     'MOST_FREQUENT_CREDIT_TYPE'</a:t>
            </a:r>
          </a:p>
          <a:p>
            <a:pPr marL="158750" indent="0">
              <a:buNone/>
            </a:pPr>
            <a:r>
              <a:rPr lang="en-US"/>
              <a:t>]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bureau data on main</a:t>
            </a:r>
          </a:p>
          <a:p>
            <a:pPr marL="158750" indent="0">
              <a:buNone/>
            </a:pPr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df_app_kept.merge</a:t>
            </a:r>
            <a:r>
              <a:rPr lang="en-US"/>
              <a:t>(</a:t>
            </a:r>
            <a:r>
              <a:rPr lang="en-US" err="1"/>
              <a:t>df_bur_modified</a:t>
            </a:r>
            <a:r>
              <a:rPr lang="en-US"/>
              <a:t>, on = 'SK_ID_CURR', how = 'left')</a:t>
            </a:r>
          </a:p>
          <a:p>
            <a:pPr marL="158750" indent="0">
              <a:buNone/>
            </a:pPr>
            <a:r>
              <a:rPr lang="en-US" err="1"/>
              <a:t>df.drop</a:t>
            </a:r>
            <a:r>
              <a:rPr lang="en-US"/>
              <a:t>('SK_ID_CURR', axis=1, </a:t>
            </a:r>
            <a:r>
              <a:rPr lang="en-US" err="1"/>
              <a:t>inplace</a:t>
            </a:r>
            <a:r>
              <a:rPr lang="en-US"/>
              <a:t>=True)</a:t>
            </a:r>
          </a:p>
          <a:p>
            <a:pPr marL="158750" indent="0">
              <a:buNone/>
            </a:pPr>
            <a:r>
              <a:rPr lang="en-US" err="1"/>
              <a:t>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# bureau data modification / engineering</a:t>
            </a:r>
          </a:p>
          <a:p>
            <a:pPr marL="158750" indent="0">
              <a:buNone/>
            </a:pPr>
            <a:r>
              <a:rPr lang="en-US" err="1"/>
              <a:t>bur_kept</a:t>
            </a:r>
            <a:r>
              <a:rPr lang="en-US"/>
              <a:t> = ['SK_ID_CURR', 'CREDIT_ACTIVE','AMT_CREDIT_SUM', 'AMT_CREDIT_SUM_OVERDUE', 'AMT_CREDIT_SUM_DEBT', 'CNT_CREDIT_PROLONG', 'AMT_ANNUITY',</a:t>
            </a:r>
          </a:p>
          <a:p>
            <a:pPr marL="158750" indent="0">
              <a:buNone/>
            </a:pPr>
            <a:r>
              <a:rPr lang="en-US"/>
              <a:t>           ]</a:t>
            </a:r>
          </a:p>
          <a:p>
            <a:pPr marL="158750" indent="0">
              <a:buNone/>
            </a:pPr>
            <a:r>
              <a:rPr lang="en-US" err="1"/>
              <a:t>df_bur_kept</a:t>
            </a:r>
            <a:r>
              <a:rPr lang="en-US"/>
              <a:t> = </a:t>
            </a:r>
            <a:r>
              <a:rPr lang="en-US" err="1"/>
              <a:t>df_bur</a:t>
            </a:r>
            <a:r>
              <a:rPr lang="en-US"/>
              <a:t>[</a:t>
            </a:r>
            <a:r>
              <a:rPr lang="en-US" err="1"/>
              <a:t>bur_kept</a:t>
            </a:r>
            <a:r>
              <a:rPr lang="en-US"/>
              <a:t>]</a:t>
            </a:r>
          </a:p>
          <a:p>
            <a:pPr marL="158750" indent="0">
              <a:buNone/>
            </a:pPr>
            <a:r>
              <a:rPr lang="en-US" err="1"/>
              <a:t>df_bur_kept.head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Create a new </a:t>
            </a: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pd.DataFrame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Add SK_ID_CURR to facilitate joins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['SK_ID_CURR'] = </a:t>
            </a:r>
            <a:r>
              <a:rPr lang="en-US" err="1"/>
              <a:t>df_bur_kept</a:t>
            </a:r>
            <a:r>
              <a:rPr lang="en-US"/>
              <a:t>['SK_ID_CURR'].unique()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average of CNT_CREDIT_PROLONG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('SK_ID_CURR')['CNT_CREDIT_PROLONG'].mean()),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AMT_ANNUITY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('SK_ID_CURR')['AMT_ANNUITY'].sum()),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AMT_CREDIT_SUM_OVERDUE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('SK_ID_CURR')['AMT_CREDIT_SUM_OVERDUE'].sum()),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AMT_CREDIT_SUM_DEBT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('SK_ID_CURR')['AMT_CREDIT_SUM_DEBT'].sum()),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most frequent credit type and rename the column</a:t>
            </a:r>
          </a:p>
          <a:p>
            <a:pPr marL="158750" indent="0">
              <a:buNone/>
            </a:pPr>
            <a:r>
              <a:rPr lang="en-US"/>
              <a:t># </a:t>
            </a: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# 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('SK_ID_CURR')['CREDIT_TYPE'].</a:t>
            </a:r>
            <a:r>
              <a:rPr lang="en-US" err="1"/>
              <a:t>agg</a:t>
            </a:r>
            <a:r>
              <a:rPr lang="en-US"/>
              <a:t>(lambda x: </a:t>
            </a:r>
            <a:r>
              <a:rPr lang="en-US" err="1"/>
              <a:t>x.value_counts</a:t>
            </a:r>
            <a:r>
              <a:rPr lang="en-US"/>
              <a:t>().</a:t>
            </a:r>
            <a:r>
              <a:rPr lang="en-US" err="1"/>
              <a:t>idxmax</a:t>
            </a:r>
            <a:r>
              <a:rPr lang="en-US"/>
              <a:t>())),</a:t>
            </a:r>
          </a:p>
          <a:p>
            <a:pPr marL="158750" indent="0">
              <a:buNone/>
            </a:pPr>
            <a:r>
              <a:rPr lang="en-US"/>
              <a:t># 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df_bur_modified.columns</a:t>
            </a:r>
            <a:r>
              <a:rPr lang="en-US"/>
              <a:t> = [</a:t>
            </a:r>
          </a:p>
          <a:p>
            <a:pPr marL="158750" indent="0">
              <a:buNone/>
            </a:pPr>
            <a:r>
              <a:rPr lang="en-US"/>
              <a:t>    'SK_ID_CURR', 'AVG_CNT_CREDIT_PROLONG', 'SUM_AMT_ANNUITY',</a:t>
            </a:r>
          </a:p>
          <a:p>
            <a:pPr marL="158750" indent="0">
              <a:buNone/>
            </a:pPr>
            <a:r>
              <a:rPr lang="en-US"/>
              <a:t>    'SUM_AMT_CREDIT_SUM_OVERDUE', 'SUM_AMT_CREDIT_SUM_DEBT', </a:t>
            </a:r>
          </a:p>
          <a:p>
            <a:pPr marL="158750" indent="0">
              <a:buNone/>
            </a:pPr>
            <a:r>
              <a:rPr lang="en-US"/>
              <a:t>#     'MOST_FREQUENT_CREDIT_TYPE'</a:t>
            </a:r>
          </a:p>
          <a:p>
            <a:pPr marL="158750" indent="0">
              <a:buNone/>
            </a:pPr>
            <a:r>
              <a:rPr lang="en-US"/>
              <a:t>]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bureau data on main</a:t>
            </a:r>
          </a:p>
          <a:p>
            <a:pPr marL="158750" indent="0">
              <a:buNone/>
            </a:pPr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df_app_kept.merge</a:t>
            </a:r>
            <a:r>
              <a:rPr lang="en-US"/>
              <a:t>(</a:t>
            </a:r>
            <a:r>
              <a:rPr lang="en-US" err="1"/>
              <a:t>df_bur_modified</a:t>
            </a:r>
            <a:r>
              <a:rPr lang="en-US"/>
              <a:t>, on = 'SK_ID_CURR', how = 'left')</a:t>
            </a:r>
          </a:p>
          <a:p>
            <a:pPr marL="158750" indent="0">
              <a:buNone/>
            </a:pPr>
            <a:r>
              <a:rPr lang="en-US" err="1"/>
              <a:t>df.drop</a:t>
            </a:r>
            <a:r>
              <a:rPr lang="en-US"/>
              <a:t>('SK_ID_CURR', axis=1, </a:t>
            </a:r>
            <a:r>
              <a:rPr lang="en-US" err="1"/>
              <a:t>inplace</a:t>
            </a:r>
            <a:r>
              <a:rPr lang="en-US"/>
              <a:t>=True)</a:t>
            </a:r>
          </a:p>
          <a:p>
            <a:pPr marL="158750" indent="0">
              <a:buNone/>
            </a:pPr>
            <a:r>
              <a:rPr lang="en-US" err="1"/>
              <a:t>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01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# bureau data modification / engineering</a:t>
            </a:r>
          </a:p>
          <a:p>
            <a:pPr marL="158750" indent="0">
              <a:buNone/>
            </a:pPr>
            <a:r>
              <a:rPr lang="en-US" err="1"/>
              <a:t>bur_kept</a:t>
            </a:r>
            <a:r>
              <a:rPr lang="en-US"/>
              <a:t> = ['SK_ID_CURR', 'CREDIT_ACTIVE','AMT_CREDIT_SUM', 'AMT_CREDIT_SUM_OVERDUE', 'AMT_CREDIT_SUM_DEBT', 'CNT_CREDIT_PROLONG', 'AMT_ANNUITY',</a:t>
            </a:r>
          </a:p>
          <a:p>
            <a:pPr marL="158750" indent="0">
              <a:buNone/>
            </a:pPr>
            <a:r>
              <a:rPr lang="en-US"/>
              <a:t>           ]</a:t>
            </a:r>
          </a:p>
          <a:p>
            <a:pPr marL="158750" indent="0">
              <a:buNone/>
            </a:pPr>
            <a:r>
              <a:rPr lang="en-US" err="1"/>
              <a:t>df_bur_kept</a:t>
            </a:r>
            <a:r>
              <a:rPr lang="en-US"/>
              <a:t> = </a:t>
            </a:r>
            <a:r>
              <a:rPr lang="en-US" err="1"/>
              <a:t>df_bur</a:t>
            </a:r>
            <a:r>
              <a:rPr lang="en-US"/>
              <a:t>[</a:t>
            </a:r>
            <a:r>
              <a:rPr lang="en-US" err="1"/>
              <a:t>bur_kept</a:t>
            </a:r>
            <a:r>
              <a:rPr lang="en-US"/>
              <a:t>]</a:t>
            </a:r>
          </a:p>
          <a:p>
            <a:pPr marL="158750" indent="0">
              <a:buNone/>
            </a:pPr>
            <a:r>
              <a:rPr lang="en-US" err="1"/>
              <a:t>df_bur_kept.head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Create a new </a:t>
            </a: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pd.DataFrame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Add SK_ID_CURR to facilitate joins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['SK_ID_CURR'] = </a:t>
            </a:r>
            <a:r>
              <a:rPr lang="en-US" err="1"/>
              <a:t>df_bur_kept</a:t>
            </a:r>
            <a:r>
              <a:rPr lang="en-US"/>
              <a:t>['SK_ID_CURR'].unique()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average of CNT_CREDIT_PROLONG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('SK_ID_CURR')['CNT_CREDIT_PROLONG'].mean()),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AMT_ANNUITY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('SK_ID_CURR')['AMT_ANNUITY'].sum()),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AMT_CREDIT_SUM_OVERDUE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('SK_ID_CURR')['AMT_CREDIT_SUM_OVERDUE'].sum()),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AMT_CREDIT_SUM_DEBT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('SK_ID_CURR')['AMT_CREDIT_SUM_DEBT'].sum()),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most frequent credit type and rename the column</a:t>
            </a:r>
          </a:p>
          <a:p>
            <a:pPr marL="158750" indent="0">
              <a:buNone/>
            </a:pPr>
            <a:r>
              <a:rPr lang="en-US"/>
              <a:t># </a:t>
            </a: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# 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('SK_ID_CURR')['CREDIT_TYPE'].</a:t>
            </a:r>
            <a:r>
              <a:rPr lang="en-US" err="1"/>
              <a:t>agg</a:t>
            </a:r>
            <a:r>
              <a:rPr lang="en-US"/>
              <a:t>(lambda x: </a:t>
            </a:r>
            <a:r>
              <a:rPr lang="en-US" err="1"/>
              <a:t>x.value_counts</a:t>
            </a:r>
            <a:r>
              <a:rPr lang="en-US"/>
              <a:t>().</a:t>
            </a:r>
            <a:r>
              <a:rPr lang="en-US" err="1"/>
              <a:t>idxmax</a:t>
            </a:r>
            <a:r>
              <a:rPr lang="en-US"/>
              <a:t>())),</a:t>
            </a:r>
          </a:p>
          <a:p>
            <a:pPr marL="158750" indent="0">
              <a:buNone/>
            </a:pPr>
            <a:r>
              <a:rPr lang="en-US"/>
              <a:t># 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df_bur_modified.columns</a:t>
            </a:r>
            <a:r>
              <a:rPr lang="en-US"/>
              <a:t> = [</a:t>
            </a:r>
          </a:p>
          <a:p>
            <a:pPr marL="158750" indent="0">
              <a:buNone/>
            </a:pPr>
            <a:r>
              <a:rPr lang="en-US"/>
              <a:t>    'SK_ID_CURR', 'AVG_CNT_CREDIT_PROLONG', 'SUM_AMT_ANNUITY',</a:t>
            </a:r>
          </a:p>
          <a:p>
            <a:pPr marL="158750" indent="0">
              <a:buNone/>
            </a:pPr>
            <a:r>
              <a:rPr lang="en-US"/>
              <a:t>    'SUM_AMT_CREDIT_SUM_OVERDUE', 'SUM_AMT_CREDIT_SUM_DEBT', </a:t>
            </a:r>
          </a:p>
          <a:p>
            <a:pPr marL="158750" indent="0">
              <a:buNone/>
            </a:pPr>
            <a:r>
              <a:rPr lang="en-US"/>
              <a:t>#     'MOST_FREQUENT_CREDIT_TYPE'</a:t>
            </a:r>
          </a:p>
          <a:p>
            <a:pPr marL="158750" indent="0">
              <a:buNone/>
            </a:pPr>
            <a:r>
              <a:rPr lang="en-US"/>
              <a:t>]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bureau data on main</a:t>
            </a:r>
          </a:p>
          <a:p>
            <a:pPr marL="158750" indent="0">
              <a:buNone/>
            </a:pPr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df_app_kept.merge</a:t>
            </a:r>
            <a:r>
              <a:rPr lang="en-US"/>
              <a:t>(</a:t>
            </a:r>
            <a:r>
              <a:rPr lang="en-US" err="1"/>
              <a:t>df_bur_modified</a:t>
            </a:r>
            <a:r>
              <a:rPr lang="en-US"/>
              <a:t>, on = 'SK_ID_CURR', how = 'left')</a:t>
            </a:r>
          </a:p>
          <a:p>
            <a:pPr marL="158750" indent="0">
              <a:buNone/>
            </a:pPr>
            <a:r>
              <a:rPr lang="en-US" err="1"/>
              <a:t>df.drop</a:t>
            </a:r>
            <a:r>
              <a:rPr lang="en-US"/>
              <a:t>('SK_ID_CURR', axis=1, </a:t>
            </a:r>
            <a:r>
              <a:rPr lang="en-US" err="1"/>
              <a:t>inplace</a:t>
            </a:r>
            <a:r>
              <a:rPr lang="en-US"/>
              <a:t>=True)</a:t>
            </a:r>
          </a:p>
          <a:p>
            <a:pPr marL="158750" indent="0">
              <a:buNone/>
            </a:pPr>
            <a:r>
              <a:rPr lang="en-US" err="1"/>
              <a:t>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79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# bureau data modification / engineering</a:t>
            </a:r>
          </a:p>
          <a:p>
            <a:pPr marL="158750" indent="0">
              <a:buNone/>
            </a:pPr>
            <a:r>
              <a:rPr lang="en-US" err="1"/>
              <a:t>bur_kept</a:t>
            </a:r>
            <a:r>
              <a:rPr lang="en-US"/>
              <a:t> = ['SK_ID_CURR', 'CREDIT_ACTIVE','AMT_CREDIT_SUM', 'AMT_CREDIT_SUM_OVERDUE', 'AMT_CREDIT_SUM_DEBT', 'CNT_CREDIT_PROLONG', 'AMT_ANNUITY',</a:t>
            </a:r>
          </a:p>
          <a:p>
            <a:pPr marL="158750" indent="0">
              <a:buNone/>
            </a:pPr>
            <a:r>
              <a:rPr lang="en-US"/>
              <a:t>           ]</a:t>
            </a:r>
          </a:p>
          <a:p>
            <a:pPr marL="158750" indent="0">
              <a:buNone/>
            </a:pPr>
            <a:r>
              <a:rPr lang="en-US" err="1"/>
              <a:t>df_bur_kept</a:t>
            </a:r>
            <a:r>
              <a:rPr lang="en-US"/>
              <a:t> = </a:t>
            </a:r>
            <a:r>
              <a:rPr lang="en-US" err="1"/>
              <a:t>df_bur</a:t>
            </a:r>
            <a:r>
              <a:rPr lang="en-US"/>
              <a:t>[</a:t>
            </a:r>
            <a:r>
              <a:rPr lang="en-US" err="1"/>
              <a:t>bur_kept</a:t>
            </a:r>
            <a:r>
              <a:rPr lang="en-US"/>
              <a:t>]</a:t>
            </a:r>
          </a:p>
          <a:p>
            <a:pPr marL="158750" indent="0">
              <a:buNone/>
            </a:pPr>
            <a:r>
              <a:rPr lang="en-US" err="1"/>
              <a:t>df_bur_kept.head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Create a new </a:t>
            </a: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pd.DataFrame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Add SK_ID_CURR to facilitate joins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['SK_ID_CURR'] = </a:t>
            </a:r>
            <a:r>
              <a:rPr lang="en-US" err="1"/>
              <a:t>df_bur_kept</a:t>
            </a:r>
            <a:r>
              <a:rPr lang="en-US"/>
              <a:t>['SK_ID_CURR'].unique()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average of CNT_CREDIT_PROLONG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('SK_ID_CURR')['CNT_CREDIT_PROLONG'].mean()),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AMT_ANNUITY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('SK_ID_CURR')['AMT_ANNUITY'].sum()),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AMT_CREDIT_SUM_OVERDUE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('SK_ID_CURR')['AMT_CREDIT_SUM_OVERDUE'].sum()),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AMT_CREDIT_SUM_DEBT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('SK_ID_CURR')['AMT_CREDIT_SUM_DEBT'].sum()),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most frequent credit type and rename the column</a:t>
            </a:r>
          </a:p>
          <a:p>
            <a:pPr marL="158750" indent="0">
              <a:buNone/>
            </a:pPr>
            <a:r>
              <a:rPr lang="en-US"/>
              <a:t># </a:t>
            </a: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# 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('SK_ID_CURR')['CREDIT_TYPE'].</a:t>
            </a:r>
            <a:r>
              <a:rPr lang="en-US" err="1"/>
              <a:t>agg</a:t>
            </a:r>
            <a:r>
              <a:rPr lang="en-US"/>
              <a:t>(lambda x: </a:t>
            </a:r>
            <a:r>
              <a:rPr lang="en-US" err="1"/>
              <a:t>x.value_counts</a:t>
            </a:r>
            <a:r>
              <a:rPr lang="en-US"/>
              <a:t>().</a:t>
            </a:r>
            <a:r>
              <a:rPr lang="en-US" err="1"/>
              <a:t>idxmax</a:t>
            </a:r>
            <a:r>
              <a:rPr lang="en-US"/>
              <a:t>())),</a:t>
            </a:r>
          </a:p>
          <a:p>
            <a:pPr marL="158750" indent="0">
              <a:buNone/>
            </a:pPr>
            <a:r>
              <a:rPr lang="en-US"/>
              <a:t># 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df_bur_modified.columns</a:t>
            </a:r>
            <a:r>
              <a:rPr lang="en-US"/>
              <a:t> = [</a:t>
            </a:r>
          </a:p>
          <a:p>
            <a:pPr marL="158750" indent="0">
              <a:buNone/>
            </a:pPr>
            <a:r>
              <a:rPr lang="en-US"/>
              <a:t>    'SK_ID_CURR', 'AVG_CNT_CREDIT_PROLONG', 'SUM_AMT_ANNUITY',</a:t>
            </a:r>
          </a:p>
          <a:p>
            <a:pPr marL="158750" indent="0">
              <a:buNone/>
            </a:pPr>
            <a:r>
              <a:rPr lang="en-US"/>
              <a:t>    'SUM_AMT_CREDIT_SUM_OVERDUE', 'SUM_AMT_CREDIT_SUM_DEBT', </a:t>
            </a:r>
          </a:p>
          <a:p>
            <a:pPr marL="158750" indent="0">
              <a:buNone/>
            </a:pPr>
            <a:r>
              <a:rPr lang="en-US"/>
              <a:t>#     'MOST_FREQUENT_CREDIT_TYPE'</a:t>
            </a:r>
          </a:p>
          <a:p>
            <a:pPr marL="158750" indent="0">
              <a:buNone/>
            </a:pPr>
            <a:r>
              <a:rPr lang="en-US"/>
              <a:t>]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bureau data on main</a:t>
            </a:r>
          </a:p>
          <a:p>
            <a:pPr marL="158750" indent="0">
              <a:buNone/>
            </a:pPr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df_app_kept.merge</a:t>
            </a:r>
            <a:r>
              <a:rPr lang="en-US"/>
              <a:t>(</a:t>
            </a:r>
            <a:r>
              <a:rPr lang="en-US" err="1"/>
              <a:t>df_bur_modified</a:t>
            </a:r>
            <a:r>
              <a:rPr lang="en-US"/>
              <a:t>, on = 'SK_ID_CURR', how = 'left')</a:t>
            </a:r>
          </a:p>
          <a:p>
            <a:pPr marL="158750" indent="0">
              <a:buNone/>
            </a:pPr>
            <a:r>
              <a:rPr lang="en-US" err="1"/>
              <a:t>df.drop</a:t>
            </a:r>
            <a:r>
              <a:rPr lang="en-US"/>
              <a:t>('SK_ID_CURR', axis=1, </a:t>
            </a:r>
            <a:r>
              <a:rPr lang="en-US" err="1"/>
              <a:t>inplace</a:t>
            </a:r>
            <a:r>
              <a:rPr lang="en-US"/>
              <a:t>=True)</a:t>
            </a:r>
          </a:p>
          <a:p>
            <a:pPr marL="158750" indent="0">
              <a:buNone/>
            </a:pPr>
            <a:r>
              <a:rPr lang="en-US" err="1"/>
              <a:t>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60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# bureau data modification / engineering</a:t>
            </a:r>
          </a:p>
          <a:p>
            <a:pPr marL="158750" indent="0">
              <a:buNone/>
            </a:pPr>
            <a:r>
              <a:rPr lang="en-US" err="1"/>
              <a:t>bur_kept</a:t>
            </a:r>
            <a:r>
              <a:rPr lang="en-US"/>
              <a:t> = ['SK_ID_CURR', 'CREDIT_ACTIVE','AMT_CREDIT_SUM', 'AMT_CREDIT_SUM_OVERDUE', 'AMT_CREDIT_SUM_DEBT', 'CNT_CREDIT_PROLONG', 'AMT_ANNUITY',</a:t>
            </a:r>
          </a:p>
          <a:p>
            <a:pPr marL="158750" indent="0">
              <a:buNone/>
            </a:pPr>
            <a:r>
              <a:rPr lang="en-US"/>
              <a:t>           ]</a:t>
            </a:r>
          </a:p>
          <a:p>
            <a:pPr marL="158750" indent="0">
              <a:buNone/>
            </a:pPr>
            <a:r>
              <a:rPr lang="en-US" err="1"/>
              <a:t>df_bur_kept</a:t>
            </a:r>
            <a:r>
              <a:rPr lang="en-US"/>
              <a:t> = </a:t>
            </a:r>
            <a:r>
              <a:rPr lang="en-US" err="1"/>
              <a:t>df_bur</a:t>
            </a:r>
            <a:r>
              <a:rPr lang="en-US"/>
              <a:t>[</a:t>
            </a:r>
            <a:r>
              <a:rPr lang="en-US" err="1"/>
              <a:t>bur_kept</a:t>
            </a:r>
            <a:r>
              <a:rPr lang="en-US"/>
              <a:t>]</a:t>
            </a:r>
          </a:p>
          <a:p>
            <a:pPr marL="158750" indent="0">
              <a:buNone/>
            </a:pPr>
            <a:r>
              <a:rPr lang="en-US" err="1"/>
              <a:t>df_bur_kept.head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Create a new </a:t>
            </a: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pd.DataFrame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Add SK_ID_CURR to facilitate joins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['SK_ID_CURR'] = </a:t>
            </a:r>
            <a:r>
              <a:rPr lang="en-US" err="1"/>
              <a:t>df_bur_kept</a:t>
            </a:r>
            <a:r>
              <a:rPr lang="en-US"/>
              <a:t>['SK_ID_CURR'].unique()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average of CNT_CREDIT_PROLONG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('SK_ID_CURR')['CNT_CREDIT_PROLONG'].mean()),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AMT_ANNUITY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('SK_ID_CURR')['AMT_ANNUITY'].sum()),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AMT_CREDIT_SUM_OVERDUE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('SK_ID_CURR')['AMT_CREDIT_SUM_OVERDUE'].sum()),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AMT_CREDIT_SUM_DEBT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('SK_ID_CURR')['AMT_CREDIT_SUM_DEBT'].sum()),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most frequent credit type and rename the column</a:t>
            </a:r>
          </a:p>
          <a:p>
            <a:pPr marL="158750" indent="0">
              <a:buNone/>
            </a:pPr>
            <a:r>
              <a:rPr lang="en-US"/>
              <a:t># </a:t>
            </a: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# 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('SK_ID_CURR')['CREDIT_TYPE'].</a:t>
            </a:r>
            <a:r>
              <a:rPr lang="en-US" err="1"/>
              <a:t>agg</a:t>
            </a:r>
            <a:r>
              <a:rPr lang="en-US"/>
              <a:t>(lambda x: </a:t>
            </a:r>
            <a:r>
              <a:rPr lang="en-US" err="1"/>
              <a:t>x.value_counts</a:t>
            </a:r>
            <a:r>
              <a:rPr lang="en-US"/>
              <a:t>().</a:t>
            </a:r>
            <a:r>
              <a:rPr lang="en-US" err="1"/>
              <a:t>idxmax</a:t>
            </a:r>
            <a:r>
              <a:rPr lang="en-US"/>
              <a:t>())),</a:t>
            </a:r>
          </a:p>
          <a:p>
            <a:pPr marL="158750" indent="0">
              <a:buNone/>
            </a:pPr>
            <a:r>
              <a:rPr lang="en-US"/>
              <a:t># 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df_bur_modified.columns</a:t>
            </a:r>
            <a:r>
              <a:rPr lang="en-US"/>
              <a:t> = [</a:t>
            </a:r>
          </a:p>
          <a:p>
            <a:pPr marL="158750" indent="0">
              <a:buNone/>
            </a:pPr>
            <a:r>
              <a:rPr lang="en-US"/>
              <a:t>    'SK_ID_CURR', 'AVG_CNT_CREDIT_PROLONG', 'SUM_AMT_ANNUITY',</a:t>
            </a:r>
          </a:p>
          <a:p>
            <a:pPr marL="158750" indent="0">
              <a:buNone/>
            </a:pPr>
            <a:r>
              <a:rPr lang="en-US"/>
              <a:t>    'SUM_AMT_CREDIT_SUM_OVERDUE', 'SUM_AMT_CREDIT_SUM_DEBT', </a:t>
            </a:r>
          </a:p>
          <a:p>
            <a:pPr marL="158750" indent="0">
              <a:buNone/>
            </a:pPr>
            <a:r>
              <a:rPr lang="en-US"/>
              <a:t>#     'MOST_FREQUENT_CREDIT_TYPE'</a:t>
            </a:r>
          </a:p>
          <a:p>
            <a:pPr marL="158750" indent="0">
              <a:buNone/>
            </a:pPr>
            <a:r>
              <a:rPr lang="en-US"/>
              <a:t>]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bureau data on main</a:t>
            </a:r>
          </a:p>
          <a:p>
            <a:pPr marL="158750" indent="0">
              <a:buNone/>
            </a:pPr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df_app_kept.merge</a:t>
            </a:r>
            <a:r>
              <a:rPr lang="en-US"/>
              <a:t>(</a:t>
            </a:r>
            <a:r>
              <a:rPr lang="en-US" err="1"/>
              <a:t>df_bur_modified</a:t>
            </a:r>
            <a:r>
              <a:rPr lang="en-US"/>
              <a:t>, on = 'SK_ID_CURR', how = 'left')</a:t>
            </a:r>
          </a:p>
          <a:p>
            <a:pPr marL="158750" indent="0">
              <a:buNone/>
            </a:pPr>
            <a:r>
              <a:rPr lang="en-US" err="1"/>
              <a:t>df.drop</a:t>
            </a:r>
            <a:r>
              <a:rPr lang="en-US"/>
              <a:t>('SK_ID_CURR', axis=1, </a:t>
            </a:r>
            <a:r>
              <a:rPr lang="en-US" err="1"/>
              <a:t>inplace</a:t>
            </a:r>
            <a:r>
              <a:rPr lang="en-US"/>
              <a:t>=True)</a:t>
            </a:r>
          </a:p>
          <a:p>
            <a:pPr marL="158750" indent="0">
              <a:buNone/>
            </a:pPr>
            <a:r>
              <a:rPr lang="en-US" err="1"/>
              <a:t>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29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# bureau data modification / engineering</a:t>
            </a:r>
          </a:p>
          <a:p>
            <a:pPr marL="158750" indent="0">
              <a:buNone/>
            </a:pPr>
            <a:r>
              <a:rPr lang="en-US" err="1"/>
              <a:t>bur_kept</a:t>
            </a:r>
            <a:r>
              <a:rPr lang="en-US"/>
              <a:t> = ['SK_ID_CURR', 'CREDIT_ACTIVE','AMT_CREDIT_SUM', 'AMT_CREDIT_SUM_OVERDUE', 'AMT_CREDIT_SUM_DEBT', 'CNT_CREDIT_PROLONG', 'AMT_ANNUITY',</a:t>
            </a:r>
          </a:p>
          <a:p>
            <a:pPr marL="158750" indent="0">
              <a:buNone/>
            </a:pPr>
            <a:r>
              <a:rPr lang="en-US"/>
              <a:t>           ]</a:t>
            </a:r>
          </a:p>
          <a:p>
            <a:pPr marL="158750" indent="0">
              <a:buNone/>
            </a:pPr>
            <a:r>
              <a:rPr lang="en-US" err="1"/>
              <a:t>df_bur_kept</a:t>
            </a:r>
            <a:r>
              <a:rPr lang="en-US"/>
              <a:t> = </a:t>
            </a:r>
            <a:r>
              <a:rPr lang="en-US" err="1"/>
              <a:t>df_bur</a:t>
            </a:r>
            <a:r>
              <a:rPr lang="en-US"/>
              <a:t>[</a:t>
            </a:r>
            <a:r>
              <a:rPr lang="en-US" err="1"/>
              <a:t>bur_kept</a:t>
            </a:r>
            <a:r>
              <a:rPr lang="en-US"/>
              <a:t>]</a:t>
            </a:r>
          </a:p>
          <a:p>
            <a:pPr marL="158750" indent="0">
              <a:buNone/>
            </a:pPr>
            <a:r>
              <a:rPr lang="en-US" err="1"/>
              <a:t>df_bur_kept.head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Create a new </a:t>
            </a: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pd.DataFrame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Add SK_ID_CURR to facilitate joins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['SK_ID_CURR'] = </a:t>
            </a:r>
            <a:r>
              <a:rPr lang="en-US" err="1"/>
              <a:t>df_bur_kept</a:t>
            </a:r>
            <a:r>
              <a:rPr lang="en-US"/>
              <a:t>['SK_ID_CURR'].unique()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average of CNT_CREDIT_PROLONG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('SK_ID_CURR')['CNT_CREDIT_PROLONG'].mean()),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AMT_ANNUITY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('SK_ID_CURR')['AMT_ANNUITY'].sum()),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AMT_CREDIT_SUM_OVERDUE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('SK_ID_CURR')['AMT_CREDIT_SUM_OVERDUE'].sum()),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AMT_CREDIT_SUM_DEBT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('SK_ID_CURR')['AMT_CREDIT_SUM_DEBT'].sum()),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most frequent credit type and rename the column</a:t>
            </a:r>
          </a:p>
          <a:p>
            <a:pPr marL="158750" indent="0">
              <a:buNone/>
            </a:pPr>
            <a:r>
              <a:rPr lang="en-US"/>
              <a:t># </a:t>
            </a: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# 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('SK_ID_CURR')['CREDIT_TYPE'].</a:t>
            </a:r>
            <a:r>
              <a:rPr lang="en-US" err="1"/>
              <a:t>agg</a:t>
            </a:r>
            <a:r>
              <a:rPr lang="en-US"/>
              <a:t>(lambda x: </a:t>
            </a:r>
            <a:r>
              <a:rPr lang="en-US" err="1"/>
              <a:t>x.value_counts</a:t>
            </a:r>
            <a:r>
              <a:rPr lang="en-US"/>
              <a:t>().</a:t>
            </a:r>
            <a:r>
              <a:rPr lang="en-US" err="1"/>
              <a:t>idxmax</a:t>
            </a:r>
            <a:r>
              <a:rPr lang="en-US"/>
              <a:t>())),</a:t>
            </a:r>
          </a:p>
          <a:p>
            <a:pPr marL="158750" indent="0">
              <a:buNone/>
            </a:pPr>
            <a:r>
              <a:rPr lang="en-US"/>
              <a:t># 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df_bur_modified.columns</a:t>
            </a:r>
            <a:r>
              <a:rPr lang="en-US"/>
              <a:t> = [</a:t>
            </a:r>
          </a:p>
          <a:p>
            <a:pPr marL="158750" indent="0">
              <a:buNone/>
            </a:pPr>
            <a:r>
              <a:rPr lang="en-US"/>
              <a:t>    'SK_ID_CURR', 'AVG_CNT_CREDIT_PROLONG', 'SUM_AMT_ANNUITY',</a:t>
            </a:r>
          </a:p>
          <a:p>
            <a:pPr marL="158750" indent="0">
              <a:buNone/>
            </a:pPr>
            <a:r>
              <a:rPr lang="en-US"/>
              <a:t>    'SUM_AMT_CREDIT_SUM_OVERDUE', 'SUM_AMT_CREDIT_SUM_DEBT', </a:t>
            </a:r>
          </a:p>
          <a:p>
            <a:pPr marL="158750" indent="0">
              <a:buNone/>
            </a:pPr>
            <a:r>
              <a:rPr lang="en-US"/>
              <a:t>#     'MOST_FREQUENT_CREDIT_TYPE'</a:t>
            </a:r>
          </a:p>
          <a:p>
            <a:pPr marL="158750" indent="0">
              <a:buNone/>
            </a:pPr>
            <a:r>
              <a:rPr lang="en-US"/>
              <a:t>]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bureau data on main</a:t>
            </a:r>
          </a:p>
          <a:p>
            <a:pPr marL="158750" indent="0">
              <a:buNone/>
            </a:pPr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df_app_kept.merge</a:t>
            </a:r>
            <a:r>
              <a:rPr lang="en-US"/>
              <a:t>(</a:t>
            </a:r>
            <a:r>
              <a:rPr lang="en-US" err="1"/>
              <a:t>df_bur_modified</a:t>
            </a:r>
            <a:r>
              <a:rPr lang="en-US"/>
              <a:t>, on = 'SK_ID_CURR', how = 'left')</a:t>
            </a:r>
          </a:p>
          <a:p>
            <a:pPr marL="158750" indent="0">
              <a:buNone/>
            </a:pPr>
            <a:r>
              <a:rPr lang="en-US" err="1"/>
              <a:t>df.drop</a:t>
            </a:r>
            <a:r>
              <a:rPr lang="en-US"/>
              <a:t>('SK_ID_CURR', axis=1, </a:t>
            </a:r>
            <a:r>
              <a:rPr lang="en-US" err="1"/>
              <a:t>inplace</a:t>
            </a:r>
            <a:r>
              <a:rPr lang="en-US"/>
              <a:t>=True)</a:t>
            </a:r>
          </a:p>
          <a:p>
            <a:pPr marL="158750" indent="0">
              <a:buNone/>
            </a:pPr>
            <a:r>
              <a:rPr lang="en-US" err="1"/>
              <a:t>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2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# bureau data modification / engineering</a:t>
            </a:r>
          </a:p>
          <a:p>
            <a:pPr marL="158750" indent="0">
              <a:buNone/>
            </a:pPr>
            <a:r>
              <a:rPr lang="en-US" err="1"/>
              <a:t>bur_kept</a:t>
            </a:r>
            <a:r>
              <a:rPr lang="en-US"/>
              <a:t> = ['SK_ID_CURR', 'CREDIT_ACTIVE','AMT_CREDIT_SUM', 'AMT_CREDIT_SUM_OVERDUE', 'AMT_CREDIT_SUM_DEBT', 'CNT_CREDIT_PROLONG', 'AMT_ANNUITY',</a:t>
            </a:r>
          </a:p>
          <a:p>
            <a:pPr marL="158750" indent="0">
              <a:buNone/>
            </a:pPr>
            <a:r>
              <a:rPr lang="en-US"/>
              <a:t>           ]</a:t>
            </a:r>
          </a:p>
          <a:p>
            <a:pPr marL="158750" indent="0">
              <a:buNone/>
            </a:pPr>
            <a:r>
              <a:rPr lang="en-US" err="1"/>
              <a:t>df_bur_kept</a:t>
            </a:r>
            <a:r>
              <a:rPr lang="en-US"/>
              <a:t> = </a:t>
            </a:r>
            <a:r>
              <a:rPr lang="en-US" err="1"/>
              <a:t>df_bur</a:t>
            </a:r>
            <a:r>
              <a:rPr lang="en-US"/>
              <a:t>[</a:t>
            </a:r>
            <a:r>
              <a:rPr lang="en-US" err="1"/>
              <a:t>bur_kept</a:t>
            </a:r>
            <a:r>
              <a:rPr lang="en-US"/>
              <a:t>]</a:t>
            </a:r>
          </a:p>
          <a:p>
            <a:pPr marL="158750" indent="0">
              <a:buNone/>
            </a:pPr>
            <a:r>
              <a:rPr lang="en-US" err="1"/>
              <a:t>df_bur_kept.head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Create a new </a:t>
            </a: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pd.DataFrame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Add SK_ID_CURR to facilitate joins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['SK_ID_CURR'] = </a:t>
            </a:r>
            <a:r>
              <a:rPr lang="en-US" err="1"/>
              <a:t>df_bur_kept</a:t>
            </a:r>
            <a:r>
              <a:rPr lang="en-US"/>
              <a:t>['SK_ID_CURR'].unique()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average of CNT_CREDIT_PROLONG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('SK_ID_CURR')['CNT_CREDIT_PROLONG'].mean()),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AMT_ANNUITY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('SK_ID_CURR')['AMT_ANNUITY'].sum()),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AMT_CREDIT_SUM_OVERDUE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('SK_ID_CURR')['AMT_CREDIT_SUM_OVERDUE'].sum()),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sum of AMT_CREDIT_SUM_DEBT</a:t>
            </a:r>
          </a:p>
          <a:p>
            <a:pPr marL="158750" indent="0">
              <a:buNone/>
            </a:pP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('SK_ID_CURR')['AMT_CREDIT_SUM_DEBT'].sum()),</a:t>
            </a:r>
          </a:p>
          <a:p>
            <a:pPr marL="158750" indent="0">
              <a:buNone/>
            </a:pPr>
            <a:r>
              <a:rPr lang="en-US"/>
              <a:t>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</a:t>
            </a:r>
            <a:r>
              <a:rPr lang="en-US" err="1"/>
              <a:t>groupby</a:t>
            </a:r>
            <a:r>
              <a:rPr lang="en-US"/>
              <a:t> table for the most frequent credit type and rename the column</a:t>
            </a:r>
          </a:p>
          <a:p>
            <a:pPr marL="158750" indent="0">
              <a:buNone/>
            </a:pPr>
            <a:r>
              <a:rPr lang="en-US"/>
              <a:t># </a:t>
            </a:r>
            <a:r>
              <a:rPr lang="en-US" err="1"/>
              <a:t>df_bur_modified</a:t>
            </a:r>
            <a:r>
              <a:rPr lang="en-US"/>
              <a:t> = </a:t>
            </a:r>
            <a:r>
              <a:rPr lang="en-US" err="1"/>
              <a:t>df_bur_modified.merge</a:t>
            </a:r>
            <a:r>
              <a:rPr lang="en-US"/>
              <a:t>(</a:t>
            </a:r>
          </a:p>
          <a:p>
            <a:pPr marL="158750" indent="0">
              <a:buNone/>
            </a:pPr>
            <a:r>
              <a:rPr lang="en-US"/>
              <a:t>#     </a:t>
            </a:r>
            <a:r>
              <a:rPr lang="en-US" err="1"/>
              <a:t>pd.DataFrame</a:t>
            </a:r>
            <a:r>
              <a:rPr lang="en-US"/>
              <a:t>(</a:t>
            </a:r>
            <a:r>
              <a:rPr lang="en-US" err="1"/>
              <a:t>df_bur_kept.groupby</a:t>
            </a:r>
            <a:r>
              <a:rPr lang="en-US"/>
              <a:t>('SK_ID_CURR')['CREDIT_TYPE'].</a:t>
            </a:r>
            <a:r>
              <a:rPr lang="en-US" err="1"/>
              <a:t>agg</a:t>
            </a:r>
            <a:r>
              <a:rPr lang="en-US"/>
              <a:t>(lambda x: </a:t>
            </a:r>
            <a:r>
              <a:rPr lang="en-US" err="1"/>
              <a:t>x.value_counts</a:t>
            </a:r>
            <a:r>
              <a:rPr lang="en-US"/>
              <a:t>().</a:t>
            </a:r>
            <a:r>
              <a:rPr lang="en-US" err="1"/>
              <a:t>idxmax</a:t>
            </a:r>
            <a:r>
              <a:rPr lang="en-US"/>
              <a:t>())),</a:t>
            </a:r>
          </a:p>
          <a:p>
            <a:pPr marL="158750" indent="0">
              <a:buNone/>
            </a:pPr>
            <a:r>
              <a:rPr lang="en-US"/>
              <a:t>#     on='SK_ID_CURR', how='left')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df_bur_modified.columns</a:t>
            </a:r>
            <a:r>
              <a:rPr lang="en-US"/>
              <a:t> = [</a:t>
            </a:r>
          </a:p>
          <a:p>
            <a:pPr marL="158750" indent="0">
              <a:buNone/>
            </a:pPr>
            <a:r>
              <a:rPr lang="en-US"/>
              <a:t>    'SK_ID_CURR', 'AVG_CNT_CREDIT_PROLONG', 'SUM_AMT_ANNUITY',</a:t>
            </a:r>
          </a:p>
          <a:p>
            <a:pPr marL="158750" indent="0">
              <a:buNone/>
            </a:pPr>
            <a:r>
              <a:rPr lang="en-US"/>
              <a:t>    'SUM_AMT_CREDIT_SUM_OVERDUE', 'SUM_AMT_CREDIT_SUM_DEBT', </a:t>
            </a:r>
          </a:p>
          <a:p>
            <a:pPr marL="158750" indent="0">
              <a:buNone/>
            </a:pPr>
            <a:r>
              <a:rPr lang="en-US"/>
              <a:t>#     'MOST_FREQUENT_CREDIT_TYPE'</a:t>
            </a:r>
          </a:p>
          <a:p>
            <a:pPr marL="158750" indent="0">
              <a:buNone/>
            </a:pPr>
            <a:r>
              <a:rPr lang="en-US"/>
              <a:t>]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df_bur_modified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join bureau data on main</a:t>
            </a:r>
          </a:p>
          <a:p>
            <a:pPr marL="158750" indent="0">
              <a:buNone/>
            </a:pPr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df_app_kept.merge</a:t>
            </a:r>
            <a:r>
              <a:rPr lang="en-US"/>
              <a:t>(</a:t>
            </a:r>
            <a:r>
              <a:rPr lang="en-US" err="1"/>
              <a:t>df_bur_modified</a:t>
            </a:r>
            <a:r>
              <a:rPr lang="en-US"/>
              <a:t>, on = 'SK_ID_CURR', how = 'left')</a:t>
            </a:r>
          </a:p>
          <a:p>
            <a:pPr marL="158750" indent="0">
              <a:buNone/>
            </a:pPr>
            <a:r>
              <a:rPr lang="en-US" err="1"/>
              <a:t>df.drop</a:t>
            </a:r>
            <a:r>
              <a:rPr lang="en-US"/>
              <a:t>('SK_ID_CURR', axis=1, </a:t>
            </a:r>
            <a:r>
              <a:rPr lang="en-US" err="1"/>
              <a:t>inplace</a:t>
            </a:r>
            <a:r>
              <a:rPr lang="en-US"/>
              <a:t>=True)</a:t>
            </a:r>
          </a:p>
          <a:p>
            <a:pPr marL="158750" indent="0">
              <a:buNone/>
            </a:pPr>
            <a:r>
              <a:rPr lang="en-US" err="1"/>
              <a:t>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2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063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0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541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consumer loans it is the price of the goods for which the loan is given</a:t>
            </a:r>
          </a:p>
        </p:txBody>
      </p:sp>
    </p:spTree>
    <p:extLst>
      <p:ext uri="{BB962C8B-B14F-4D97-AF65-F5344CB8AC3E}">
        <p14:creationId xmlns:p14="http://schemas.microsoft.com/office/powerpoint/2010/main" val="628579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REGION_POPULATION_RELATIVE: Normalized population of region where client lives (higher number means the client lives in more populated region)</a:t>
            </a:r>
          </a:p>
          <a:p>
            <a:pPr marL="158750" indent="0">
              <a:buNone/>
            </a:pPr>
            <a:endParaRPr lang="en-US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>
                <a:latin typeface="Montserrat" pitchFamily="2" charset="77"/>
              </a:rPr>
              <a:t>As the </a:t>
            </a:r>
            <a:r>
              <a:rPr lang="en-US" b="1">
                <a:latin typeface="Montserrat" pitchFamily="2" charset="77"/>
              </a:rPr>
              <a:t>loan annuity amount increases</a:t>
            </a:r>
            <a:r>
              <a:rPr lang="en-US">
                <a:latin typeface="Montserrat" pitchFamily="2" charset="77"/>
              </a:rPr>
              <a:t>, there is a </a:t>
            </a:r>
            <a:r>
              <a:rPr lang="en-US" b="1">
                <a:latin typeface="Montserrat" pitchFamily="2" charset="77"/>
              </a:rPr>
              <a:t>lower probability of default </a:t>
            </a:r>
            <a:r>
              <a:rPr lang="en-US">
                <a:latin typeface="Montserrat" pitchFamily="2" charset="77"/>
              </a:rPr>
              <a:t>due to shorter loan terms</a:t>
            </a:r>
          </a:p>
          <a:p>
            <a:endParaRPr lang="en-US"/>
          </a:p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75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REGION_POPULATION_RELATIVE: Normalized population of region where client lives (higher number means the client lives in more populated region)</a:t>
            </a:r>
          </a:p>
        </p:txBody>
      </p:sp>
    </p:spTree>
    <p:extLst>
      <p:ext uri="{BB962C8B-B14F-4D97-AF65-F5344CB8AC3E}">
        <p14:creationId xmlns:p14="http://schemas.microsoft.com/office/powerpoint/2010/main" val="1390764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SG">
                <a:effectLst/>
                <a:latin typeface="Helvetica Neue" panose="02000503000000020004" pitchFamily="2" charset="0"/>
              </a:rPr>
              <a:t>for logistic regression, you use </a:t>
            </a:r>
            <a:r>
              <a:rPr lang="en-SG" err="1">
                <a:effectLst/>
                <a:latin typeface="Helvetica Neue" panose="02000503000000020004" pitchFamily="2" charset="0"/>
              </a:rPr>
              <a:t>model.predict</a:t>
            </a:r>
            <a:r>
              <a:rPr lang="en-SG">
                <a:effectLst/>
                <a:latin typeface="Helvetica Neue" panose="02000503000000020004" pitchFamily="2" charset="0"/>
              </a:rPr>
              <a:t>() to get </a:t>
            </a:r>
            <a:r>
              <a:rPr lang="en-SG" err="1">
                <a:effectLst/>
                <a:latin typeface="Helvetica Neue" panose="02000503000000020004" pitchFamily="2" charset="0"/>
              </a:rPr>
              <a:t>y_predicted</a:t>
            </a:r>
            <a:r>
              <a:rPr lang="en-SG">
                <a:effectLst/>
                <a:latin typeface="Helvetica Neue" panose="02000503000000020004" pitchFamily="2" charset="0"/>
              </a:rPr>
              <a:t> values, then apply confusion matrix and classification report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69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SG">
                <a:effectLst/>
                <a:latin typeface="Helvetica Neue" panose="02000503000000020004" pitchFamily="2" charset="0"/>
              </a:rPr>
              <a:t>for logistic regression, you use </a:t>
            </a:r>
            <a:r>
              <a:rPr lang="en-SG" err="1">
                <a:effectLst/>
                <a:latin typeface="Helvetica Neue" panose="02000503000000020004" pitchFamily="2" charset="0"/>
              </a:rPr>
              <a:t>model.predict</a:t>
            </a:r>
            <a:r>
              <a:rPr lang="en-SG">
                <a:effectLst/>
                <a:latin typeface="Helvetica Neue" panose="02000503000000020004" pitchFamily="2" charset="0"/>
              </a:rPr>
              <a:t>() to get </a:t>
            </a:r>
            <a:r>
              <a:rPr lang="en-SG" err="1">
                <a:effectLst/>
                <a:latin typeface="Helvetica Neue" panose="02000503000000020004" pitchFamily="2" charset="0"/>
              </a:rPr>
              <a:t>y_predicted</a:t>
            </a:r>
            <a:r>
              <a:rPr lang="en-SG">
                <a:effectLst/>
                <a:latin typeface="Helvetica Neue" panose="02000503000000020004" pitchFamily="2" charset="0"/>
              </a:rPr>
              <a:t> values, then apply confusion matrix and classification report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69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1ff18b49f3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1ff18b49f3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646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585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5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878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Business opportunity analysis</a:t>
            </a:r>
          </a:p>
          <a:p>
            <a:r>
              <a:rPr lang="en-SG">
                <a:solidFill>
                  <a:srgbClr val="000000"/>
                </a:solidFill>
                <a:effectLst/>
                <a:latin typeface="Helvetica" pitchFamily="2" charset="0"/>
              </a:rPr>
              <a:t>- Demographic trends -&gt; increasing number of singles delaying marriage &amp; lifestyle </a:t>
            </a:r>
          </a:p>
          <a:p>
            <a:r>
              <a:rPr lang="en-SG">
                <a:solidFill>
                  <a:srgbClr val="000000"/>
                </a:solidFill>
                <a:effectLst/>
                <a:latin typeface="Helvetica" pitchFamily="2" charset="0"/>
              </a:rPr>
              <a:t>- Govt policies -&gt; new govt schemes helping singles afford housing in sg</a:t>
            </a:r>
          </a:p>
          <a:p>
            <a:r>
              <a:rPr lang="en-SG">
                <a:solidFill>
                  <a:srgbClr val="000000"/>
                </a:solidFill>
                <a:effectLst/>
                <a:latin typeface="Helvetica" pitchFamily="2" charset="0"/>
              </a:rPr>
              <a:t>- Expensive to buy private properties in Singapore </a:t>
            </a:r>
            <a:r>
              <a:rPr lang="en-SG" err="1">
                <a:solidFill>
                  <a:srgbClr val="000000"/>
                </a:solidFill>
                <a:effectLst/>
                <a:latin typeface="Helvetica" pitchFamily="2" charset="0"/>
              </a:rPr>
              <a:t>cuz</a:t>
            </a:r>
            <a:r>
              <a:rPr lang="en-SG">
                <a:solidFill>
                  <a:srgbClr val="000000"/>
                </a:solidFill>
                <a:effectLst/>
                <a:latin typeface="Helvetica" pitchFamily="2" charset="0"/>
              </a:rPr>
              <a:t> of scarce land</a:t>
            </a:r>
          </a:p>
          <a:p>
            <a:r>
              <a:rPr lang="en-SG">
                <a:solidFill>
                  <a:srgbClr val="000000"/>
                </a:solidFill>
                <a:effectLst/>
                <a:latin typeface="Helvetica" pitchFamily="2" charset="0"/>
              </a:rPr>
              <a:t>- Research on Housing Loans &amp; benefits of housing loans (from lenders &amp; borrower’s POV)</a:t>
            </a:r>
          </a:p>
        </p:txBody>
      </p:sp>
    </p:spTree>
    <p:extLst>
      <p:ext uri="{BB962C8B-B14F-4D97-AF65-F5344CB8AC3E}">
        <p14:creationId xmlns:p14="http://schemas.microsoft.com/office/powerpoint/2010/main" val="961184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err="1"/>
              <a:t>app_kept</a:t>
            </a:r>
            <a:r>
              <a:rPr lang="en-US"/>
              <a:t> = ['SK_ID_CURR', 'TARGET', 'CODE_GENDER', 'CNT_CHILDREN', 'AMT_INCOME_TOTAL', 'AMT_CREDIT', </a:t>
            </a:r>
          </a:p>
          <a:p>
            <a:pPr marL="158750" indent="0">
              <a:buNone/>
            </a:pPr>
            <a:r>
              <a:rPr lang="en-US"/>
              <a:t>               'AMT_ANNUITY', 'AMT_GOODS_PRICE', 'REGION_POPULATION_RELATIVE', 'DAYS_REGISTRATION', </a:t>
            </a:r>
          </a:p>
          <a:p>
            <a:pPr marL="158750" indent="0">
              <a:buNone/>
            </a:pPr>
            <a:r>
              <a:rPr lang="en-US"/>
              <a:t>               'CNT_FAM_MEMBERS', 'ORGANIZATION_TYPE', 'EXT_SOURCE_1', 'EXT_SOURCE_2', 'EXT_SOURCE_3', 'DAYS_BIRTH',</a:t>
            </a:r>
          </a:p>
          <a:p>
            <a:pPr marL="158750" indent="0">
              <a:buNone/>
            </a:pPr>
            <a:r>
              <a:rPr lang="en-US"/>
              <a:t>               'DAYS_EMPLOYED', 'REG_REGION_NOT_LIVE_REGION', 'REG_REGION_NOT_WORK_REGION',</a:t>
            </a:r>
          </a:p>
          <a:p>
            <a:pPr marL="158750" indent="0">
              <a:buNone/>
            </a:pPr>
            <a:r>
              <a:rPr lang="en-US"/>
              <a:t>               'LIVE_REGION_NOT_WORK_REGION', 'REG_CITY_NOT_LIVE_CITY', 'REG_CITY_NOT_WORK_CITY',</a:t>
            </a:r>
          </a:p>
          <a:p>
            <a:pPr marL="158750" indent="0">
              <a:buNone/>
            </a:pPr>
            <a:r>
              <a:rPr lang="en-US"/>
              <a:t>               'LIVE_CITY_NOT_WORK_CITY', 'OCCUPATION_TYPE', 'NAME_EDUCATION_TYPE',</a:t>
            </a:r>
          </a:p>
          <a:p>
            <a:pPr marL="158750" indent="0">
              <a:buNone/>
            </a:pPr>
            <a:r>
              <a:rPr lang="en-US"/>
              <a:t>               'NAME_INCOME_TYPE', 'REGION_RATING_CLIENT_W_CITY', 'NAME_HOUSING_TYPE','NAME_TYPE_SUITE'</a:t>
            </a:r>
          </a:p>
          <a:p>
            <a:pPr marL="158750" indent="0">
              <a:buNone/>
            </a:pPr>
            <a:r>
              <a:rPr lang="en-US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1641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1ff18b49f3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1ff18b49f3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740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err="1"/>
              <a:t>app_kept</a:t>
            </a:r>
            <a:r>
              <a:rPr lang="en-US"/>
              <a:t> = ['SK_ID_CURR', 'TARGET', 'CODE_GENDER', 'CNT_CHILDREN', 'AMT_INCOME_TOTAL', 'AMT_CREDIT', </a:t>
            </a:r>
          </a:p>
          <a:p>
            <a:pPr marL="158750" indent="0">
              <a:buNone/>
            </a:pPr>
            <a:r>
              <a:rPr lang="en-US"/>
              <a:t>               'AMT_ANNUITY', 'AMT_GOODS_PRICE', 'REGION_POPULATION_RELATIVE', 'DAYS_REGISTRATION', </a:t>
            </a:r>
          </a:p>
          <a:p>
            <a:pPr marL="158750" indent="0">
              <a:buNone/>
            </a:pPr>
            <a:r>
              <a:rPr lang="en-US"/>
              <a:t>               'CNT_FAM_MEMBERS', 'ORGANIZATION_TYPE', 'EXT_SOURCE_1', 'EXT_SOURCE_2', 'EXT_SOURCE_3', 'DAYS_BIRTH',</a:t>
            </a:r>
          </a:p>
          <a:p>
            <a:pPr marL="158750" indent="0">
              <a:buNone/>
            </a:pPr>
            <a:r>
              <a:rPr lang="en-US"/>
              <a:t>               'DAYS_EMPLOYED', 'REG_REGION_NOT_LIVE_REGION’,</a:t>
            </a:r>
          </a:p>
          <a:p>
            <a:pPr marL="158750" indent="0">
              <a:buNone/>
            </a:pPr>
            <a:r>
              <a:rPr lang="en-US"/>
              <a:t> 'REG_REGION_NOT_WORK_REGION',</a:t>
            </a:r>
          </a:p>
          <a:p>
            <a:pPr marL="158750" indent="0">
              <a:buNone/>
            </a:pPr>
            <a:r>
              <a:rPr lang="en-US"/>
              <a:t>               'LIVE_REGION_NOT_WORK_REGION', 'REG_CITY_NOT_LIVE_CITY', 'REG_CITY_NOT_WORK_CITY',</a:t>
            </a:r>
          </a:p>
          <a:p>
            <a:pPr marL="158750" indent="0">
              <a:buNone/>
            </a:pPr>
            <a:r>
              <a:rPr lang="en-US"/>
              <a:t>               'LIVE_CITY_NOT_WORK_CITY', 'OCCUPATION_TYPE', 'NAME_EDUCATION_TYPE',</a:t>
            </a:r>
          </a:p>
          <a:p>
            <a:pPr marL="158750" indent="0">
              <a:buNone/>
            </a:pPr>
            <a:r>
              <a:rPr lang="en-US"/>
              <a:t>               'NAME_INCOME_TYPE', 'REGION_RATING_CLIENT_W_CITY', 'NAME_HOUSING_TYPE','NAME_TYPE_SUITE'</a:t>
            </a:r>
          </a:p>
          <a:p>
            <a:pPr marL="158750" indent="0">
              <a:buNone/>
            </a:pPr>
            <a:r>
              <a:rPr lang="en-US"/>
              <a:t>]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05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# reduce data set to only singles that do not own real estate (exclude singles who currently own real estate)</a:t>
            </a:r>
          </a:p>
          <a:p>
            <a:pPr marL="158750" indent="0">
              <a:buNone/>
            </a:pPr>
            <a:r>
              <a:rPr lang="en-US" err="1"/>
              <a:t>df_app</a:t>
            </a:r>
            <a:r>
              <a:rPr lang="en-US"/>
              <a:t> = </a:t>
            </a:r>
            <a:r>
              <a:rPr lang="en-US" err="1"/>
              <a:t>df_app</a:t>
            </a:r>
            <a:r>
              <a:rPr lang="en-US"/>
              <a:t>[(</a:t>
            </a:r>
            <a:r>
              <a:rPr lang="en-US" err="1"/>
              <a:t>df_app</a:t>
            </a:r>
            <a:r>
              <a:rPr lang="en-US"/>
              <a:t>['NAME_FAMILY_STATUS'] == 'Single / not married') &amp; (</a:t>
            </a:r>
            <a:r>
              <a:rPr lang="en-US" err="1"/>
              <a:t>df_app</a:t>
            </a:r>
            <a:r>
              <a:rPr lang="en-US"/>
              <a:t>['FLAG_OWN_REALTY'] == 'N')]</a:t>
            </a:r>
          </a:p>
          <a:p>
            <a:pPr marL="158750" indent="0">
              <a:buNone/>
            </a:pPr>
            <a:r>
              <a:rPr lang="en-US" err="1"/>
              <a:t>df_app.head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adjust DAYS_% variables to MONTHS and remove negative</a:t>
            </a:r>
          </a:p>
          <a:p>
            <a:pPr marL="158750" indent="0">
              <a:buNone/>
            </a:pPr>
            <a:r>
              <a:rPr lang="en-US" err="1"/>
              <a:t>df_app_kept</a:t>
            </a:r>
            <a:r>
              <a:rPr lang="en-US"/>
              <a:t>['AGE'] = -</a:t>
            </a:r>
            <a:r>
              <a:rPr lang="en-US" err="1"/>
              <a:t>df_app_kept</a:t>
            </a:r>
            <a:r>
              <a:rPr lang="en-US"/>
              <a:t>['DAYS_BIRTH']/365</a:t>
            </a:r>
          </a:p>
          <a:p>
            <a:pPr marL="158750" indent="0">
              <a:buNone/>
            </a:pPr>
            <a:r>
              <a:rPr lang="en-US" err="1"/>
              <a:t>df_app_kept</a:t>
            </a:r>
            <a:r>
              <a:rPr lang="en-US"/>
              <a:t>['MONTHS_EMPLOYED'] = -</a:t>
            </a:r>
            <a:r>
              <a:rPr lang="en-US" err="1"/>
              <a:t>df_app_kept</a:t>
            </a:r>
            <a:r>
              <a:rPr lang="en-US"/>
              <a:t>['DAYS_EMPLOYED']/30</a:t>
            </a:r>
          </a:p>
          <a:p>
            <a:pPr marL="158750" indent="0">
              <a:buNone/>
            </a:pPr>
            <a:r>
              <a:rPr lang="en-US" err="1"/>
              <a:t>df_app_kept</a:t>
            </a:r>
            <a:r>
              <a:rPr lang="en-US"/>
              <a:t>['MONTHS_REGISTRATION'] = -</a:t>
            </a:r>
            <a:r>
              <a:rPr lang="en-US" err="1"/>
              <a:t>df_app_kept</a:t>
            </a:r>
            <a:r>
              <a:rPr lang="en-US"/>
              <a:t>['DAYS_REGISTRATION']/30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df_app_kept.drop</a:t>
            </a:r>
            <a:r>
              <a:rPr lang="en-US"/>
              <a:t>(['DAYS_BIRTH', 'DAYS_EMPLOYED', 'DAYS_REGISTRATION'], axis = 1, </a:t>
            </a:r>
            <a:r>
              <a:rPr lang="en-US" err="1"/>
              <a:t>inplace</a:t>
            </a:r>
            <a:r>
              <a:rPr lang="en-US"/>
              <a:t>=True)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</a:t>
            </a:r>
            <a:r>
              <a:rPr lang="en-US" err="1"/>
              <a:t>resetrict</a:t>
            </a:r>
            <a:r>
              <a:rPr lang="en-US"/>
              <a:t> age to 35 - 60</a:t>
            </a:r>
          </a:p>
          <a:p>
            <a:pPr marL="158750" indent="0">
              <a:buNone/>
            </a:pPr>
            <a:r>
              <a:rPr lang="en-US" err="1"/>
              <a:t>df_app_kept</a:t>
            </a:r>
            <a:r>
              <a:rPr lang="en-US"/>
              <a:t> = </a:t>
            </a:r>
            <a:r>
              <a:rPr lang="en-US" err="1"/>
              <a:t>df_app_kept</a:t>
            </a:r>
            <a:r>
              <a:rPr lang="en-US"/>
              <a:t>[(</a:t>
            </a:r>
            <a:r>
              <a:rPr lang="en-US" err="1"/>
              <a:t>df_app_kept</a:t>
            </a:r>
            <a:r>
              <a:rPr lang="en-US"/>
              <a:t>['AGE'] &gt;= 35) &amp; (</a:t>
            </a:r>
            <a:r>
              <a:rPr lang="en-US" err="1"/>
              <a:t>df_app_kept</a:t>
            </a:r>
            <a:r>
              <a:rPr lang="en-US"/>
              <a:t>['AGE'] &lt; 60)]</a:t>
            </a:r>
          </a:p>
          <a:p>
            <a:pPr marL="158750" indent="0">
              <a:buNone/>
            </a:pPr>
            <a:r>
              <a:rPr lang="en-US" err="1"/>
              <a:t>df_app_kept.shape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11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# reduce data set to only singles that do not own real estate (exclude singles who currently own real estate)</a:t>
            </a:r>
          </a:p>
          <a:p>
            <a:pPr marL="158750" indent="0">
              <a:buNone/>
            </a:pPr>
            <a:r>
              <a:rPr lang="en-US" err="1"/>
              <a:t>df_app</a:t>
            </a:r>
            <a:r>
              <a:rPr lang="en-US"/>
              <a:t> = </a:t>
            </a:r>
            <a:r>
              <a:rPr lang="en-US" err="1"/>
              <a:t>df_app</a:t>
            </a:r>
            <a:r>
              <a:rPr lang="en-US"/>
              <a:t>[(</a:t>
            </a:r>
            <a:r>
              <a:rPr lang="en-US" err="1"/>
              <a:t>df_app</a:t>
            </a:r>
            <a:r>
              <a:rPr lang="en-US"/>
              <a:t>['NAME_FAMILY_STATUS'] == 'Single / not married') &amp; (</a:t>
            </a:r>
            <a:r>
              <a:rPr lang="en-US" err="1"/>
              <a:t>df_app</a:t>
            </a:r>
            <a:r>
              <a:rPr lang="en-US"/>
              <a:t>['FLAG_OWN_REALTY'] == 'N')]</a:t>
            </a:r>
          </a:p>
          <a:p>
            <a:pPr marL="158750" indent="0">
              <a:buNone/>
            </a:pPr>
            <a:r>
              <a:rPr lang="en-US" err="1"/>
              <a:t>df_app.head</a:t>
            </a:r>
            <a:r>
              <a:rPr lang="en-US"/>
              <a:t>()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adjust DAYS_% variables to MONTHS and remove negative</a:t>
            </a:r>
          </a:p>
          <a:p>
            <a:pPr marL="158750" indent="0">
              <a:buNone/>
            </a:pPr>
            <a:r>
              <a:rPr lang="en-US" err="1"/>
              <a:t>df_app_kept</a:t>
            </a:r>
            <a:r>
              <a:rPr lang="en-US"/>
              <a:t>['AGE'] = -</a:t>
            </a:r>
            <a:r>
              <a:rPr lang="en-US" err="1"/>
              <a:t>df_app_kept</a:t>
            </a:r>
            <a:r>
              <a:rPr lang="en-US"/>
              <a:t>['DAYS_BIRTH']/365</a:t>
            </a:r>
          </a:p>
          <a:p>
            <a:pPr marL="158750" indent="0">
              <a:buNone/>
            </a:pPr>
            <a:r>
              <a:rPr lang="en-US" err="1"/>
              <a:t>df_app_kept</a:t>
            </a:r>
            <a:r>
              <a:rPr lang="en-US"/>
              <a:t>['MONTHS_EMPLOYED'] = -</a:t>
            </a:r>
            <a:r>
              <a:rPr lang="en-US" err="1"/>
              <a:t>df_app_kept</a:t>
            </a:r>
            <a:r>
              <a:rPr lang="en-US"/>
              <a:t>['DAYS_EMPLOYED']/30</a:t>
            </a:r>
          </a:p>
          <a:p>
            <a:pPr marL="158750" indent="0">
              <a:buNone/>
            </a:pPr>
            <a:r>
              <a:rPr lang="en-US" err="1"/>
              <a:t>df_app_kept</a:t>
            </a:r>
            <a:r>
              <a:rPr lang="en-US"/>
              <a:t>['MONTHS_REGISTRATION'] = -</a:t>
            </a:r>
            <a:r>
              <a:rPr lang="en-US" err="1"/>
              <a:t>df_app_kept</a:t>
            </a:r>
            <a:r>
              <a:rPr lang="en-US"/>
              <a:t>['DAYS_REGISTRATION']/30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err="1"/>
              <a:t>df_app_kept.drop</a:t>
            </a:r>
            <a:r>
              <a:rPr lang="en-US"/>
              <a:t>(['DAYS_BIRTH', 'DAYS_EMPLOYED', 'DAYS_REGISTRATION'], axis = 1, </a:t>
            </a:r>
            <a:r>
              <a:rPr lang="en-US" err="1"/>
              <a:t>inplace</a:t>
            </a:r>
            <a:r>
              <a:rPr lang="en-US"/>
              <a:t>=True)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# </a:t>
            </a:r>
            <a:r>
              <a:rPr lang="en-US" err="1"/>
              <a:t>resetrict</a:t>
            </a:r>
            <a:r>
              <a:rPr lang="en-US"/>
              <a:t> age to 35 - 60</a:t>
            </a:r>
          </a:p>
          <a:p>
            <a:pPr marL="158750" indent="0">
              <a:buNone/>
            </a:pPr>
            <a:r>
              <a:rPr lang="en-US" err="1"/>
              <a:t>df_app_kept</a:t>
            </a:r>
            <a:r>
              <a:rPr lang="en-US"/>
              <a:t> = </a:t>
            </a:r>
            <a:r>
              <a:rPr lang="en-US" err="1"/>
              <a:t>df_app_kept</a:t>
            </a:r>
            <a:r>
              <a:rPr lang="en-US"/>
              <a:t>[(</a:t>
            </a:r>
            <a:r>
              <a:rPr lang="en-US" err="1"/>
              <a:t>df_app_kept</a:t>
            </a:r>
            <a:r>
              <a:rPr lang="en-US"/>
              <a:t>['AGE'] &gt;= 35) &amp; (</a:t>
            </a:r>
            <a:r>
              <a:rPr lang="en-US" err="1"/>
              <a:t>df_app_kept</a:t>
            </a:r>
            <a:r>
              <a:rPr lang="en-US"/>
              <a:t>['AGE'] &lt; 60)]</a:t>
            </a:r>
          </a:p>
          <a:p>
            <a:pPr marL="158750" indent="0">
              <a:buNone/>
            </a:pPr>
            <a:r>
              <a:rPr lang="en-US" err="1"/>
              <a:t>df_app_kept.shape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6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225" y="604100"/>
            <a:ext cx="4518600" cy="313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633175"/>
            <a:ext cx="45186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505850" y="-9175"/>
            <a:ext cx="0" cy="516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375950" y="0"/>
            <a:ext cx="259800" cy="355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Conclus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253109" y="563123"/>
            <a:ext cx="1416256" cy="652339"/>
            <a:chOff x="8259609" y="727348"/>
            <a:chExt cx="1416256" cy="652339"/>
          </a:xfrm>
        </p:grpSpPr>
        <p:sp>
          <p:nvSpPr>
            <p:cNvPr id="23" name="Google Shape;23;p4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" name="Google Shape;70;p4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4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76F681-94A5-A6F9-40DB-D80ABF3B6B6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249422"/>
              </p:ext>
            </p:extLst>
          </p:nvPr>
        </p:nvGraphicFramePr>
        <p:xfrm>
          <a:off x="0" y="4884419"/>
          <a:ext cx="9144000" cy="259080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106722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771114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220843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355050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726494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68942631"/>
                    </a:ext>
                  </a:extLst>
                </a:gridCol>
              </a:tblGrid>
              <a:tr h="20767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Introductions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Methodologies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Approach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Walkthrough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Limitations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tx1">
                              <a:lumMod val="75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Conclusion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04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584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51" name="Google Shape;351;p8"/>
          <p:cNvGrpSpPr/>
          <p:nvPr/>
        </p:nvGrpSpPr>
        <p:grpSpPr>
          <a:xfrm>
            <a:off x="6371628" y="76028"/>
            <a:ext cx="3356101" cy="5128818"/>
            <a:chOff x="6371628" y="76028"/>
            <a:chExt cx="3356101" cy="5128818"/>
          </a:xfrm>
        </p:grpSpPr>
        <p:grpSp>
          <p:nvGrpSpPr>
            <p:cNvPr id="352" name="Google Shape;352;p8"/>
            <p:cNvGrpSpPr/>
            <p:nvPr/>
          </p:nvGrpSpPr>
          <p:grpSpPr>
            <a:xfrm>
              <a:off x="6830033" y="76028"/>
              <a:ext cx="2897695" cy="1572227"/>
              <a:chOff x="6229583" y="1671653"/>
              <a:chExt cx="2897695" cy="1572227"/>
            </a:xfrm>
          </p:grpSpPr>
          <p:sp>
            <p:nvSpPr>
              <p:cNvPr id="353" name="Google Shape;353;p8"/>
              <p:cNvSpPr/>
              <p:nvPr/>
            </p:nvSpPr>
            <p:spPr>
              <a:xfrm>
                <a:off x="7524304" y="1671653"/>
                <a:ext cx="1415426" cy="380324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3693" extrusionOk="0">
                    <a:moveTo>
                      <a:pt x="13743" y="3693"/>
                    </a:moveTo>
                    <a:lnTo>
                      <a:pt x="13743" y="3489"/>
                    </a:lnTo>
                    <a:cubicBezTo>
                      <a:pt x="13743" y="1555"/>
                      <a:pt x="11894" y="1"/>
                      <a:pt x="9608" y="1"/>
                    </a:cubicBezTo>
                    <a:cubicBezTo>
                      <a:pt x="7850" y="1"/>
                      <a:pt x="6359" y="943"/>
                      <a:pt x="5768" y="2230"/>
                    </a:cubicBezTo>
                    <a:cubicBezTo>
                      <a:pt x="5156" y="1674"/>
                      <a:pt x="4277" y="1323"/>
                      <a:pt x="3306" y="1323"/>
                    </a:cubicBezTo>
                    <a:cubicBezTo>
                      <a:pt x="1639" y="1323"/>
                      <a:pt x="261" y="2350"/>
                      <a:pt x="1" y="36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8168647" y="2986982"/>
                <a:ext cx="958632" cy="256898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4045" extrusionOk="0">
                    <a:moveTo>
                      <a:pt x="15065" y="4045"/>
                    </a:moveTo>
                    <a:cubicBezTo>
                      <a:pt x="15065" y="3989"/>
                      <a:pt x="15093" y="3904"/>
                      <a:pt x="15093" y="3813"/>
                    </a:cubicBezTo>
                    <a:cubicBezTo>
                      <a:pt x="15093" y="1703"/>
                      <a:pt x="13046" y="1"/>
                      <a:pt x="10550" y="1"/>
                    </a:cubicBezTo>
                    <a:cubicBezTo>
                      <a:pt x="8615" y="1"/>
                      <a:pt x="6977" y="1028"/>
                      <a:pt x="6330" y="2462"/>
                    </a:cubicBezTo>
                    <a:cubicBezTo>
                      <a:pt x="5662" y="1851"/>
                      <a:pt x="4691" y="1471"/>
                      <a:pt x="3636" y="1471"/>
                    </a:cubicBezTo>
                    <a:cubicBezTo>
                      <a:pt x="1793" y="1471"/>
                      <a:pt x="295" y="2582"/>
                      <a:pt x="0" y="40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6229583" y="2369875"/>
                <a:ext cx="657111" cy="176099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4045" extrusionOk="0">
                    <a:moveTo>
                      <a:pt x="15065" y="4045"/>
                    </a:moveTo>
                    <a:cubicBezTo>
                      <a:pt x="15065" y="3989"/>
                      <a:pt x="15093" y="3904"/>
                      <a:pt x="15093" y="3813"/>
                    </a:cubicBezTo>
                    <a:cubicBezTo>
                      <a:pt x="15093" y="1703"/>
                      <a:pt x="13046" y="1"/>
                      <a:pt x="10550" y="1"/>
                    </a:cubicBezTo>
                    <a:cubicBezTo>
                      <a:pt x="8615" y="1"/>
                      <a:pt x="6977" y="1028"/>
                      <a:pt x="6330" y="2462"/>
                    </a:cubicBezTo>
                    <a:cubicBezTo>
                      <a:pt x="5662" y="1851"/>
                      <a:pt x="4691" y="1471"/>
                      <a:pt x="3636" y="1471"/>
                    </a:cubicBezTo>
                    <a:cubicBezTo>
                      <a:pt x="1793" y="1471"/>
                      <a:pt x="295" y="2582"/>
                      <a:pt x="0" y="40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6" name="Google Shape;356;p8"/>
            <p:cNvSpPr/>
            <p:nvPr/>
          </p:nvSpPr>
          <p:spPr>
            <a:xfrm flipH="1">
              <a:off x="6371628" y="4475676"/>
              <a:ext cx="1350173" cy="699458"/>
            </a:xfrm>
            <a:custGeom>
              <a:avLst/>
              <a:gdLst/>
              <a:ahLst/>
              <a:cxnLst/>
              <a:rect l="l" t="t" r="r" b="b"/>
              <a:pathLst>
                <a:path w="49380" h="25579" extrusionOk="0">
                  <a:moveTo>
                    <a:pt x="0" y="28"/>
                  </a:moveTo>
                  <a:lnTo>
                    <a:pt x="0" y="25579"/>
                  </a:lnTo>
                  <a:lnTo>
                    <a:pt x="49379" y="25579"/>
                  </a:lnTo>
                  <a:cubicBezTo>
                    <a:pt x="45335" y="20480"/>
                    <a:pt x="38801" y="18019"/>
                    <a:pt x="32380" y="18757"/>
                  </a:cubicBezTo>
                  <a:cubicBezTo>
                    <a:pt x="32029" y="17315"/>
                    <a:pt x="31473" y="15909"/>
                    <a:pt x="30622" y="14594"/>
                  </a:cubicBezTo>
                  <a:cubicBezTo>
                    <a:pt x="27021" y="8876"/>
                    <a:pt x="19812" y="6506"/>
                    <a:pt x="13335" y="8468"/>
                  </a:cubicBezTo>
                  <a:cubicBezTo>
                    <a:pt x="13068" y="7265"/>
                    <a:pt x="12632" y="6098"/>
                    <a:pt x="11928" y="4979"/>
                  </a:cubicBezTo>
                  <a:cubicBezTo>
                    <a:pt x="10226" y="2286"/>
                    <a:pt x="7441" y="556"/>
                    <a:pt x="4424" y="0"/>
                  </a:cubicBezTo>
                  <a:lnTo>
                    <a:pt x="120" y="0"/>
                  </a:lnTo>
                  <a:cubicBezTo>
                    <a:pt x="92" y="0"/>
                    <a:pt x="29" y="28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8"/>
            <p:cNvGrpSpPr/>
            <p:nvPr/>
          </p:nvGrpSpPr>
          <p:grpSpPr>
            <a:xfrm>
              <a:off x="7427902" y="2101392"/>
              <a:ext cx="1798063" cy="3103454"/>
              <a:chOff x="4537475" y="1366675"/>
              <a:chExt cx="1878265" cy="3241882"/>
            </a:xfrm>
          </p:grpSpPr>
          <p:sp>
            <p:nvSpPr>
              <p:cNvPr id="358" name="Google Shape;358;p8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" name="Google Shape;397;p8"/>
            <p:cNvSpPr/>
            <p:nvPr/>
          </p:nvSpPr>
          <p:spPr>
            <a:xfrm>
              <a:off x="7878400" y="697525"/>
              <a:ext cx="840952" cy="1162694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8588" dist="2952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8" name="Google Shape;398;p8"/>
          <p:cNvCxnSpPr/>
          <p:nvPr/>
        </p:nvCxnSpPr>
        <p:spPr>
          <a:xfrm>
            <a:off x="505850" y="-9175"/>
            <a:ext cx="0" cy="5165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8"/>
          <p:cNvSpPr/>
          <p:nvPr/>
        </p:nvSpPr>
        <p:spPr>
          <a:xfrm>
            <a:off x="375950" y="0"/>
            <a:ext cx="259800" cy="288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2" name="Google Shape;402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5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9"/>
          <p:cNvSpPr/>
          <p:nvPr/>
        </p:nvSpPr>
        <p:spPr>
          <a:xfrm flipH="1">
            <a:off x="1751808" y="5077051"/>
            <a:ext cx="312100" cy="79099"/>
          </a:xfrm>
          <a:custGeom>
            <a:avLst/>
            <a:gdLst/>
            <a:ahLst/>
            <a:cxnLst/>
            <a:rect l="l" t="t" r="r" b="b"/>
            <a:pathLst>
              <a:path w="4249" h="936" extrusionOk="0">
                <a:moveTo>
                  <a:pt x="1027" y="0"/>
                </a:moveTo>
                <a:lnTo>
                  <a:pt x="1027" y="0"/>
                </a:lnTo>
                <a:lnTo>
                  <a:pt x="1" y="0"/>
                </a:lnTo>
                <a:lnTo>
                  <a:pt x="1" y="936"/>
                </a:lnTo>
                <a:lnTo>
                  <a:pt x="4248" y="936"/>
                </a:lnTo>
                <a:lnTo>
                  <a:pt x="42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9"/>
          <p:cNvSpPr/>
          <p:nvPr/>
        </p:nvSpPr>
        <p:spPr>
          <a:xfrm flipH="1">
            <a:off x="-1069880" y="4564551"/>
            <a:ext cx="45028" cy="581249"/>
          </a:xfrm>
          <a:custGeom>
            <a:avLst/>
            <a:gdLst/>
            <a:ahLst/>
            <a:cxnLst/>
            <a:rect l="l" t="t" r="r" b="b"/>
            <a:pathLst>
              <a:path w="613" h="7913" extrusionOk="0">
                <a:moveTo>
                  <a:pt x="1" y="7913"/>
                </a:moveTo>
                <a:lnTo>
                  <a:pt x="613" y="7913"/>
                </a:lnTo>
                <a:lnTo>
                  <a:pt x="613" y="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9"/>
          <p:cNvGrpSpPr/>
          <p:nvPr/>
        </p:nvGrpSpPr>
        <p:grpSpPr>
          <a:xfrm>
            <a:off x="-1266231" y="667175"/>
            <a:ext cx="4576156" cy="4519531"/>
            <a:chOff x="-1266231" y="667175"/>
            <a:chExt cx="4576156" cy="4519531"/>
          </a:xfrm>
        </p:grpSpPr>
        <p:grpSp>
          <p:nvGrpSpPr>
            <p:cNvPr id="406" name="Google Shape;406;p9"/>
            <p:cNvGrpSpPr/>
            <p:nvPr/>
          </p:nvGrpSpPr>
          <p:grpSpPr>
            <a:xfrm>
              <a:off x="-1266231" y="1293100"/>
              <a:ext cx="4576156" cy="3893605"/>
              <a:chOff x="-1266231" y="1293100"/>
              <a:chExt cx="4576156" cy="3893605"/>
            </a:xfrm>
          </p:grpSpPr>
          <p:sp>
            <p:nvSpPr>
              <p:cNvPr id="407" name="Google Shape;407;p9"/>
              <p:cNvSpPr/>
              <p:nvPr/>
            </p:nvSpPr>
            <p:spPr>
              <a:xfrm>
                <a:off x="2122089" y="4531451"/>
                <a:ext cx="1187836" cy="615367"/>
              </a:xfrm>
              <a:custGeom>
                <a:avLst/>
                <a:gdLst/>
                <a:ahLst/>
                <a:cxnLst/>
                <a:rect l="l" t="t" r="r" b="b"/>
                <a:pathLst>
                  <a:path w="49380" h="25579" extrusionOk="0">
                    <a:moveTo>
                      <a:pt x="0" y="28"/>
                    </a:moveTo>
                    <a:lnTo>
                      <a:pt x="0" y="25579"/>
                    </a:lnTo>
                    <a:lnTo>
                      <a:pt x="49379" y="25579"/>
                    </a:lnTo>
                    <a:cubicBezTo>
                      <a:pt x="45335" y="20480"/>
                      <a:pt x="38801" y="18019"/>
                      <a:pt x="32380" y="18757"/>
                    </a:cubicBezTo>
                    <a:cubicBezTo>
                      <a:pt x="32029" y="17315"/>
                      <a:pt x="31473" y="15909"/>
                      <a:pt x="30622" y="14594"/>
                    </a:cubicBezTo>
                    <a:cubicBezTo>
                      <a:pt x="27021" y="8876"/>
                      <a:pt x="19812" y="6506"/>
                      <a:pt x="13335" y="8468"/>
                    </a:cubicBezTo>
                    <a:cubicBezTo>
                      <a:pt x="13068" y="7265"/>
                      <a:pt x="12632" y="6098"/>
                      <a:pt x="11928" y="4979"/>
                    </a:cubicBezTo>
                    <a:cubicBezTo>
                      <a:pt x="10226" y="2286"/>
                      <a:pt x="7441" y="556"/>
                      <a:pt x="4424" y="0"/>
                    </a:cubicBezTo>
                    <a:lnTo>
                      <a:pt x="120" y="0"/>
                    </a:lnTo>
                    <a:cubicBezTo>
                      <a:pt x="92" y="0"/>
                      <a:pt x="29" y="28"/>
                      <a:pt x="0" y="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" name="Google Shape;408;p9"/>
              <p:cNvGrpSpPr/>
              <p:nvPr/>
            </p:nvGrpSpPr>
            <p:grpSpPr>
              <a:xfrm>
                <a:off x="-1266231" y="2821088"/>
                <a:ext cx="3547638" cy="2365617"/>
                <a:chOff x="-1266231" y="2780188"/>
                <a:chExt cx="3547638" cy="2365617"/>
              </a:xfrm>
            </p:grpSpPr>
            <p:sp>
              <p:nvSpPr>
                <p:cNvPr id="409" name="Google Shape;409;p9"/>
                <p:cNvSpPr/>
                <p:nvPr/>
              </p:nvSpPr>
              <p:spPr>
                <a:xfrm flipH="1">
                  <a:off x="-383313" y="3667228"/>
                  <a:ext cx="1657365" cy="1478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3" h="20129" extrusionOk="0">
                      <a:moveTo>
                        <a:pt x="1" y="1"/>
                      </a:moveTo>
                      <a:lnTo>
                        <a:pt x="1" y="20129"/>
                      </a:lnTo>
                      <a:lnTo>
                        <a:pt x="22563" y="20129"/>
                      </a:lnTo>
                      <a:lnTo>
                        <a:pt x="225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9"/>
                <p:cNvSpPr/>
                <p:nvPr/>
              </p:nvSpPr>
              <p:spPr>
                <a:xfrm flipH="1">
                  <a:off x="1273972" y="3122708"/>
                  <a:ext cx="938681" cy="2023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9" h="27542" extrusionOk="0">
                      <a:moveTo>
                        <a:pt x="12547" y="7414"/>
                      </a:moveTo>
                      <a:lnTo>
                        <a:pt x="6330" y="1"/>
                      </a:lnTo>
                      <a:lnTo>
                        <a:pt x="0" y="7385"/>
                      </a:lnTo>
                      <a:lnTo>
                        <a:pt x="0" y="27542"/>
                      </a:lnTo>
                      <a:lnTo>
                        <a:pt x="12779" y="27542"/>
                      </a:lnTo>
                      <a:lnTo>
                        <a:pt x="12779" y="741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9"/>
                <p:cNvSpPr/>
                <p:nvPr/>
              </p:nvSpPr>
              <p:spPr>
                <a:xfrm flipH="1">
                  <a:off x="1556041" y="3632631"/>
                  <a:ext cx="378734" cy="378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6" h="5156" extrusionOk="0">
                      <a:moveTo>
                        <a:pt x="2575" y="5155"/>
                      </a:moveTo>
                      <a:cubicBezTo>
                        <a:pt x="3981" y="5155"/>
                        <a:pt x="5156" y="3988"/>
                        <a:pt x="5156" y="2581"/>
                      </a:cubicBezTo>
                      <a:cubicBezTo>
                        <a:pt x="5156" y="1147"/>
                        <a:pt x="3981" y="0"/>
                        <a:pt x="2575" y="0"/>
                      </a:cubicBezTo>
                      <a:cubicBezTo>
                        <a:pt x="1168" y="0"/>
                        <a:pt x="1" y="1147"/>
                        <a:pt x="1" y="2581"/>
                      </a:cubicBezTo>
                      <a:cubicBezTo>
                        <a:pt x="1" y="3988"/>
                        <a:pt x="1168" y="5155"/>
                        <a:pt x="2575" y="51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9"/>
                <p:cNvSpPr/>
                <p:nvPr/>
              </p:nvSpPr>
              <p:spPr>
                <a:xfrm flipH="1">
                  <a:off x="1556041" y="3632631"/>
                  <a:ext cx="350821" cy="376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5128" extrusionOk="0">
                      <a:moveTo>
                        <a:pt x="2406" y="0"/>
                      </a:moveTo>
                      <a:cubicBezTo>
                        <a:pt x="3721" y="92"/>
                        <a:pt x="4776" y="1203"/>
                        <a:pt x="4776" y="2581"/>
                      </a:cubicBezTo>
                      <a:cubicBezTo>
                        <a:pt x="4776" y="3925"/>
                        <a:pt x="3721" y="5043"/>
                        <a:pt x="2406" y="5127"/>
                      </a:cubicBezTo>
                      <a:cubicBezTo>
                        <a:pt x="1055" y="5043"/>
                        <a:pt x="1" y="3925"/>
                        <a:pt x="1" y="2581"/>
                      </a:cubicBezTo>
                      <a:cubicBezTo>
                        <a:pt x="1" y="1203"/>
                        <a:pt x="1055" y="92"/>
                        <a:pt x="24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9"/>
                <p:cNvSpPr/>
                <p:nvPr/>
              </p:nvSpPr>
              <p:spPr>
                <a:xfrm flipH="1">
                  <a:off x="1616421" y="3645559"/>
                  <a:ext cx="266642" cy="320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" h="4368" extrusionOk="0">
                      <a:moveTo>
                        <a:pt x="2813" y="0"/>
                      </a:moveTo>
                      <a:cubicBezTo>
                        <a:pt x="3102" y="120"/>
                        <a:pt x="3397" y="296"/>
                        <a:pt x="3629" y="499"/>
                      </a:cubicBezTo>
                      <a:lnTo>
                        <a:pt x="612" y="4368"/>
                      </a:lnTo>
                      <a:cubicBezTo>
                        <a:pt x="352" y="4164"/>
                        <a:pt x="148" y="3896"/>
                        <a:pt x="0" y="3608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9"/>
                <p:cNvSpPr/>
                <p:nvPr/>
              </p:nvSpPr>
              <p:spPr>
                <a:xfrm flipH="1">
                  <a:off x="1568897" y="3723053"/>
                  <a:ext cx="225874" cy="282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5" h="3841" extrusionOk="0">
                      <a:moveTo>
                        <a:pt x="2870" y="0"/>
                      </a:moveTo>
                      <a:cubicBezTo>
                        <a:pt x="2955" y="120"/>
                        <a:pt x="3018" y="267"/>
                        <a:pt x="3074" y="380"/>
                      </a:cubicBezTo>
                      <a:lnTo>
                        <a:pt x="380" y="3840"/>
                      </a:lnTo>
                      <a:cubicBezTo>
                        <a:pt x="233" y="3784"/>
                        <a:pt x="113" y="3749"/>
                        <a:pt x="1" y="3692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9"/>
                <p:cNvSpPr/>
                <p:nvPr/>
              </p:nvSpPr>
              <p:spPr>
                <a:xfrm flipH="1">
                  <a:off x="-460816" y="3027657"/>
                  <a:ext cx="2742222" cy="639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2" h="8708" extrusionOk="0">
                      <a:moveTo>
                        <a:pt x="1" y="8152"/>
                      </a:moveTo>
                      <a:lnTo>
                        <a:pt x="6942" y="1"/>
                      </a:lnTo>
                      <a:lnTo>
                        <a:pt x="30446" y="1"/>
                      </a:lnTo>
                      <a:lnTo>
                        <a:pt x="37332" y="8061"/>
                      </a:lnTo>
                      <a:lnTo>
                        <a:pt x="36776" y="8708"/>
                      </a:lnTo>
                      <a:lnTo>
                        <a:pt x="13483" y="8708"/>
                      </a:lnTo>
                      <a:lnTo>
                        <a:pt x="7266" y="1295"/>
                      </a:lnTo>
                      <a:lnTo>
                        <a:pt x="908" y="8708"/>
                      </a:lnTo>
                      <a:lnTo>
                        <a:pt x="380" y="87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9"/>
                <p:cNvSpPr/>
                <p:nvPr/>
              </p:nvSpPr>
              <p:spPr>
                <a:xfrm flipH="1">
                  <a:off x="-460808" y="3619703"/>
                  <a:ext cx="1751902" cy="4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50" h="648" extrusionOk="0">
                      <a:moveTo>
                        <a:pt x="23850" y="1"/>
                      </a:moveTo>
                      <a:lnTo>
                        <a:pt x="23294" y="648"/>
                      </a:lnTo>
                      <a:lnTo>
                        <a:pt x="1" y="648"/>
                      </a:lnTo>
                      <a:lnTo>
                        <a:pt x="31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9"/>
                <p:cNvSpPr/>
                <p:nvPr/>
              </p:nvSpPr>
              <p:spPr>
                <a:xfrm flipH="1">
                  <a:off x="1747683" y="3101038"/>
                  <a:ext cx="505811" cy="566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6" h="7709" extrusionOk="0">
                      <a:moveTo>
                        <a:pt x="6654" y="0"/>
                      </a:moveTo>
                      <a:lnTo>
                        <a:pt x="0" y="7709"/>
                      </a:lnTo>
                      <a:lnTo>
                        <a:pt x="528" y="7709"/>
                      </a:lnTo>
                      <a:lnTo>
                        <a:pt x="6886" y="2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9"/>
                <p:cNvSpPr/>
                <p:nvPr/>
              </p:nvSpPr>
              <p:spPr>
                <a:xfrm flipH="1">
                  <a:off x="57864" y="2903151"/>
                  <a:ext cx="380791" cy="486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4" h="6619" extrusionOk="0">
                      <a:moveTo>
                        <a:pt x="0" y="3046"/>
                      </a:moveTo>
                      <a:lnTo>
                        <a:pt x="0" y="6619"/>
                      </a:lnTo>
                      <a:lnTo>
                        <a:pt x="5184" y="6619"/>
                      </a:lnTo>
                      <a:lnTo>
                        <a:pt x="5184" y="2751"/>
                      </a:lnTo>
                      <a:lnTo>
                        <a:pt x="272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9"/>
                <p:cNvSpPr/>
                <p:nvPr/>
              </p:nvSpPr>
              <p:spPr>
                <a:xfrm flipH="1">
                  <a:off x="438579" y="3124764"/>
                  <a:ext cx="224332" cy="264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4" h="3602" extrusionOk="0">
                      <a:moveTo>
                        <a:pt x="2990" y="85"/>
                      </a:moveTo>
                      <a:lnTo>
                        <a:pt x="1" y="85"/>
                      </a:lnTo>
                      <a:lnTo>
                        <a:pt x="3053" y="3602"/>
                      </a:lnTo>
                      <a:lnTo>
                        <a:pt x="30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9"/>
                <p:cNvSpPr/>
                <p:nvPr/>
              </p:nvSpPr>
              <p:spPr>
                <a:xfrm flipH="1">
                  <a:off x="-54231" y="2780188"/>
                  <a:ext cx="859203" cy="350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7" h="4777" extrusionOk="0">
                      <a:moveTo>
                        <a:pt x="1" y="4045"/>
                      </a:moveTo>
                      <a:lnTo>
                        <a:pt x="3433" y="1"/>
                      </a:lnTo>
                      <a:lnTo>
                        <a:pt x="8061" y="1"/>
                      </a:lnTo>
                      <a:lnTo>
                        <a:pt x="11697" y="4045"/>
                      </a:lnTo>
                      <a:lnTo>
                        <a:pt x="11078" y="4776"/>
                      </a:lnTo>
                      <a:lnTo>
                        <a:pt x="10466" y="4776"/>
                      </a:lnTo>
                      <a:lnTo>
                        <a:pt x="7709" y="1675"/>
                      </a:lnTo>
                      <a:lnTo>
                        <a:pt x="4952" y="4776"/>
                      </a:lnTo>
                      <a:lnTo>
                        <a:pt x="556" y="477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9"/>
                <p:cNvSpPr/>
                <p:nvPr/>
              </p:nvSpPr>
              <p:spPr>
                <a:xfrm flipH="1">
                  <a:off x="714475" y="2971905"/>
                  <a:ext cx="90497" cy="105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435" extrusionOk="0">
                      <a:moveTo>
                        <a:pt x="1232" y="0"/>
                      </a:moveTo>
                      <a:lnTo>
                        <a:pt x="1" y="1435"/>
                      </a:lnTo>
                      <a:close/>
                    </a:path>
                  </a:pathLst>
                </a:custGeom>
                <a:solidFill>
                  <a:srgbClr val="332B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9"/>
                <p:cNvSpPr/>
                <p:nvPr/>
              </p:nvSpPr>
              <p:spPr>
                <a:xfrm flipH="1">
                  <a:off x="441149" y="3077239"/>
                  <a:ext cx="363823" cy="53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733" extrusionOk="0">
                      <a:moveTo>
                        <a:pt x="1" y="1"/>
                      </a:moveTo>
                      <a:lnTo>
                        <a:pt x="556" y="732"/>
                      </a:lnTo>
                      <a:lnTo>
                        <a:pt x="4952" y="732"/>
                      </a:lnTo>
                      <a:lnTo>
                        <a:pt x="451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9"/>
                <p:cNvSpPr/>
                <p:nvPr/>
              </p:nvSpPr>
              <p:spPr>
                <a:xfrm flipH="1">
                  <a:off x="-8759" y="2877369"/>
                  <a:ext cx="247470" cy="253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9" h="3454" extrusionOk="0">
                      <a:moveTo>
                        <a:pt x="3369" y="3453"/>
                      </a:moveTo>
                      <a:lnTo>
                        <a:pt x="2757" y="3453"/>
                      </a:lnTo>
                      <a:lnTo>
                        <a:pt x="0" y="352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9"/>
                <p:cNvSpPr/>
                <p:nvPr/>
              </p:nvSpPr>
              <p:spPr>
                <a:xfrm flipH="1">
                  <a:off x="212851" y="2780188"/>
                  <a:ext cx="592121" cy="2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1" h="4045" extrusionOk="0">
                      <a:moveTo>
                        <a:pt x="4516" y="4045"/>
                      </a:moveTo>
                      <a:lnTo>
                        <a:pt x="1" y="4045"/>
                      </a:lnTo>
                      <a:lnTo>
                        <a:pt x="3433" y="1"/>
                      </a:lnTo>
                      <a:lnTo>
                        <a:pt x="8061" y="1"/>
                      </a:lnTo>
                      <a:close/>
                    </a:path>
                  </a:pathLst>
                </a:custGeom>
                <a:solidFill>
                  <a:srgbClr val="332B45">
                    <a:alpha val="568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9"/>
                <p:cNvSpPr/>
                <p:nvPr/>
              </p:nvSpPr>
              <p:spPr>
                <a:xfrm flipH="1">
                  <a:off x="124488" y="3081426"/>
                  <a:ext cx="226388" cy="245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" h="3341" extrusionOk="0">
                      <a:moveTo>
                        <a:pt x="1" y="3341"/>
                      </a:moveTo>
                      <a:lnTo>
                        <a:pt x="3081" y="3341"/>
                      </a:lnTo>
                      <a:lnTo>
                        <a:pt x="308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9"/>
                <p:cNvSpPr/>
                <p:nvPr/>
              </p:nvSpPr>
              <p:spPr>
                <a:xfrm flipH="1">
                  <a:off x="154458" y="3081426"/>
                  <a:ext cx="196419" cy="245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" h="3341" extrusionOk="0">
                      <a:moveTo>
                        <a:pt x="1" y="3341"/>
                      </a:moveTo>
                      <a:lnTo>
                        <a:pt x="2673" y="3341"/>
                      </a:lnTo>
                      <a:lnTo>
                        <a:pt x="267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9"/>
                <p:cNvSpPr/>
                <p:nvPr/>
              </p:nvSpPr>
              <p:spPr>
                <a:xfrm flipH="1">
                  <a:off x="221596" y="3123222"/>
                  <a:ext cx="74998" cy="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6" extrusionOk="0">
                      <a:moveTo>
                        <a:pt x="936" y="1"/>
                      </a:moveTo>
                      <a:cubicBezTo>
                        <a:pt x="915" y="1"/>
                        <a:pt x="894" y="8"/>
                        <a:pt x="879" y="22"/>
                      </a:cubicBezTo>
                      <a:lnTo>
                        <a:pt x="28" y="957"/>
                      </a:lnTo>
                      <a:cubicBezTo>
                        <a:pt x="0" y="985"/>
                        <a:pt x="0" y="1049"/>
                        <a:pt x="57" y="1077"/>
                      </a:cubicBezTo>
                      <a:cubicBezTo>
                        <a:pt x="57" y="1105"/>
                        <a:pt x="85" y="1105"/>
                        <a:pt x="85" y="1105"/>
                      </a:cubicBezTo>
                      <a:cubicBezTo>
                        <a:pt x="113" y="1105"/>
                        <a:pt x="141" y="1077"/>
                        <a:pt x="141" y="1077"/>
                      </a:cubicBezTo>
                      <a:lnTo>
                        <a:pt x="992" y="134"/>
                      </a:lnTo>
                      <a:cubicBezTo>
                        <a:pt x="1020" y="106"/>
                        <a:pt x="1020" y="50"/>
                        <a:pt x="992" y="22"/>
                      </a:cubicBezTo>
                      <a:cubicBezTo>
                        <a:pt x="978" y="8"/>
                        <a:pt x="957" y="1"/>
                        <a:pt x="936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 flipH="1">
                  <a:off x="229896" y="3179268"/>
                  <a:ext cx="73455" cy="80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2" extrusionOk="0">
                      <a:moveTo>
                        <a:pt x="920" y="0"/>
                      </a:moveTo>
                      <a:cubicBezTo>
                        <a:pt x="895" y="0"/>
                        <a:pt x="868" y="14"/>
                        <a:pt x="852" y="47"/>
                      </a:cubicBezTo>
                      <a:lnTo>
                        <a:pt x="29" y="989"/>
                      </a:lnTo>
                      <a:cubicBezTo>
                        <a:pt x="1" y="1017"/>
                        <a:pt x="1" y="1073"/>
                        <a:pt x="29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9" y="1073"/>
                      </a:cubicBezTo>
                      <a:lnTo>
                        <a:pt x="971" y="138"/>
                      </a:lnTo>
                      <a:cubicBezTo>
                        <a:pt x="1000" y="110"/>
                        <a:pt x="1000" y="47"/>
                        <a:pt x="971" y="18"/>
                      </a:cubicBezTo>
                      <a:cubicBezTo>
                        <a:pt x="957" y="7"/>
                        <a:pt x="939" y="0"/>
                        <a:pt x="920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9"/>
                <p:cNvSpPr/>
                <p:nvPr/>
              </p:nvSpPr>
              <p:spPr>
                <a:xfrm flipH="1">
                  <a:off x="593566" y="3882157"/>
                  <a:ext cx="506325" cy="36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3" h="5015" extrusionOk="0">
                      <a:moveTo>
                        <a:pt x="0" y="5015"/>
                      </a:moveTo>
                      <a:lnTo>
                        <a:pt x="6892" y="5015"/>
                      </a:lnTo>
                      <a:lnTo>
                        <a:pt x="68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9"/>
                <p:cNvSpPr/>
                <p:nvPr/>
              </p:nvSpPr>
              <p:spPr>
                <a:xfrm flipH="1">
                  <a:off x="630220" y="3882157"/>
                  <a:ext cx="469671" cy="36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4" h="5015" extrusionOk="0">
                      <a:moveTo>
                        <a:pt x="0" y="5015"/>
                      </a:moveTo>
                      <a:lnTo>
                        <a:pt x="6393" y="5015"/>
                      </a:lnTo>
                      <a:lnTo>
                        <a:pt x="639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9"/>
                <p:cNvSpPr/>
                <p:nvPr/>
              </p:nvSpPr>
              <p:spPr>
                <a:xfrm flipH="1">
                  <a:off x="854480" y="3882157"/>
                  <a:ext cx="21228" cy="36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5015" extrusionOk="0">
                      <a:moveTo>
                        <a:pt x="0" y="5015"/>
                      </a:moveTo>
                      <a:lnTo>
                        <a:pt x="0" y="0"/>
                      </a:lnTo>
                      <a:lnTo>
                        <a:pt x="289" y="0"/>
                      </a:lnTo>
                      <a:lnTo>
                        <a:pt x="289" y="501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9"/>
                <p:cNvSpPr/>
                <p:nvPr/>
              </p:nvSpPr>
              <p:spPr>
                <a:xfrm flipH="1">
                  <a:off x="630223" y="3882157"/>
                  <a:ext cx="21816" cy="368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015" extrusionOk="0">
                      <a:moveTo>
                        <a:pt x="1" y="5015"/>
                      </a:moveTo>
                      <a:lnTo>
                        <a:pt x="296" y="5015"/>
                      </a:lnTo>
                      <a:lnTo>
                        <a:pt x="29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9"/>
                <p:cNvSpPr/>
                <p:nvPr/>
              </p:nvSpPr>
              <p:spPr>
                <a:xfrm flipH="1">
                  <a:off x="630220" y="4054702"/>
                  <a:ext cx="469671" cy="23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4" h="324" extrusionOk="0">
                      <a:moveTo>
                        <a:pt x="0" y="324"/>
                      </a:moveTo>
                      <a:lnTo>
                        <a:pt x="6393" y="324"/>
                      </a:lnTo>
                      <a:lnTo>
                        <a:pt x="639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9"/>
                <p:cNvSpPr/>
                <p:nvPr/>
              </p:nvSpPr>
              <p:spPr>
                <a:xfrm flipH="1">
                  <a:off x="983612" y="4130801"/>
                  <a:ext cx="74998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1103" extrusionOk="0">
                      <a:moveTo>
                        <a:pt x="935" y="1"/>
                      </a:moveTo>
                      <a:cubicBezTo>
                        <a:pt x="913" y="1"/>
                        <a:pt x="896" y="14"/>
                        <a:pt x="880" y="47"/>
                      </a:cubicBezTo>
                      <a:lnTo>
                        <a:pt x="29" y="983"/>
                      </a:lnTo>
                      <a:cubicBezTo>
                        <a:pt x="1" y="1011"/>
                        <a:pt x="1" y="1074"/>
                        <a:pt x="29" y="1102"/>
                      </a:cubicBezTo>
                      <a:lnTo>
                        <a:pt x="85" y="1102"/>
                      </a:lnTo>
                      <a:cubicBezTo>
                        <a:pt x="113" y="1102"/>
                        <a:pt x="141" y="1102"/>
                        <a:pt x="141" y="1074"/>
                      </a:cubicBezTo>
                      <a:lnTo>
                        <a:pt x="992" y="132"/>
                      </a:lnTo>
                      <a:cubicBezTo>
                        <a:pt x="1020" y="104"/>
                        <a:pt x="1020" y="47"/>
                        <a:pt x="992" y="19"/>
                      </a:cubicBezTo>
                      <a:cubicBezTo>
                        <a:pt x="969" y="8"/>
                        <a:pt x="951" y="1"/>
                        <a:pt x="935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9"/>
                <p:cNvSpPr/>
                <p:nvPr/>
              </p:nvSpPr>
              <p:spPr>
                <a:xfrm flipH="1">
                  <a:off x="923159" y="4111189"/>
                  <a:ext cx="73455" cy="8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9"/>
                <p:cNvSpPr/>
                <p:nvPr/>
              </p:nvSpPr>
              <p:spPr>
                <a:xfrm flipH="1">
                  <a:off x="709848" y="3938937"/>
                  <a:ext cx="75438" cy="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" h="1106" extrusionOk="0">
                      <a:moveTo>
                        <a:pt x="936" y="1"/>
                      </a:moveTo>
                      <a:cubicBezTo>
                        <a:pt x="914" y="1"/>
                        <a:pt x="893" y="8"/>
                        <a:pt x="879" y="22"/>
                      </a:cubicBezTo>
                      <a:lnTo>
                        <a:pt x="28" y="957"/>
                      </a:lnTo>
                      <a:cubicBezTo>
                        <a:pt x="0" y="985"/>
                        <a:pt x="0" y="1049"/>
                        <a:pt x="56" y="1077"/>
                      </a:cubicBezTo>
                      <a:lnTo>
                        <a:pt x="85" y="1105"/>
                      </a:lnTo>
                      <a:cubicBezTo>
                        <a:pt x="113" y="1105"/>
                        <a:pt x="148" y="1077"/>
                        <a:pt x="148" y="1077"/>
                      </a:cubicBezTo>
                      <a:lnTo>
                        <a:pt x="992" y="142"/>
                      </a:lnTo>
                      <a:cubicBezTo>
                        <a:pt x="1027" y="106"/>
                        <a:pt x="1027" y="50"/>
                        <a:pt x="992" y="22"/>
                      </a:cubicBezTo>
                      <a:cubicBezTo>
                        <a:pt x="978" y="8"/>
                        <a:pt x="957" y="1"/>
                        <a:pt x="936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9"/>
                <p:cNvSpPr/>
                <p:nvPr/>
              </p:nvSpPr>
              <p:spPr>
                <a:xfrm flipH="1">
                  <a:off x="1538708" y="4342938"/>
                  <a:ext cx="357579" cy="802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8" h="10930" extrusionOk="0">
                      <a:moveTo>
                        <a:pt x="1" y="10930"/>
                      </a:moveTo>
                      <a:lnTo>
                        <a:pt x="4868" y="10930"/>
                      </a:lnTo>
                      <a:lnTo>
                        <a:pt x="4868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9"/>
                <p:cNvSpPr/>
                <p:nvPr/>
              </p:nvSpPr>
              <p:spPr>
                <a:xfrm flipH="1">
                  <a:off x="1543113" y="4342938"/>
                  <a:ext cx="316224" cy="802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5" h="10930" extrusionOk="0">
                      <a:moveTo>
                        <a:pt x="1" y="10930"/>
                      </a:moveTo>
                      <a:lnTo>
                        <a:pt x="4305" y="10930"/>
                      </a:lnTo>
                      <a:lnTo>
                        <a:pt x="430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9"/>
                <p:cNvSpPr/>
                <p:nvPr/>
              </p:nvSpPr>
              <p:spPr>
                <a:xfrm flipH="1">
                  <a:off x="1607681" y="4381723"/>
                  <a:ext cx="212873" cy="7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8" h="1084" extrusionOk="0">
                      <a:moveTo>
                        <a:pt x="0" y="1083"/>
                      </a:moveTo>
                      <a:lnTo>
                        <a:pt x="2898" y="1083"/>
                      </a:lnTo>
                      <a:lnTo>
                        <a:pt x="289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9"/>
                <p:cNvSpPr/>
                <p:nvPr/>
              </p:nvSpPr>
              <p:spPr>
                <a:xfrm flipH="1">
                  <a:off x="1515200" y="4287186"/>
                  <a:ext cx="415388" cy="5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5" h="760" extrusionOk="0">
                      <a:moveTo>
                        <a:pt x="0" y="0"/>
                      </a:moveTo>
                      <a:lnTo>
                        <a:pt x="5655" y="0"/>
                      </a:lnTo>
                      <a:lnTo>
                        <a:pt x="5655" y="760"/>
                      </a:lnTo>
                      <a:lnTo>
                        <a:pt x="0" y="76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9"/>
                <p:cNvSpPr/>
                <p:nvPr/>
              </p:nvSpPr>
              <p:spPr>
                <a:xfrm flipH="1">
                  <a:off x="1543113" y="4941154"/>
                  <a:ext cx="350821" cy="204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2786" extrusionOk="0">
                      <a:moveTo>
                        <a:pt x="0" y="2786"/>
                      </a:moveTo>
                      <a:lnTo>
                        <a:pt x="4776" y="2786"/>
                      </a:lnTo>
                      <a:lnTo>
                        <a:pt x="477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9"/>
                <p:cNvSpPr/>
                <p:nvPr/>
              </p:nvSpPr>
              <p:spPr>
                <a:xfrm flipH="1">
                  <a:off x="1693916" y="5012479"/>
                  <a:ext cx="294555" cy="64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0" h="880" extrusionOk="0">
                      <a:moveTo>
                        <a:pt x="0" y="0"/>
                      </a:moveTo>
                      <a:lnTo>
                        <a:pt x="0" y="879"/>
                      </a:lnTo>
                      <a:lnTo>
                        <a:pt x="4009" y="879"/>
                      </a:lnTo>
                      <a:lnTo>
                        <a:pt x="4009" y="0"/>
                      </a:lnTo>
                      <a:lnTo>
                        <a:pt x="8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9"/>
                <p:cNvSpPr/>
                <p:nvPr/>
              </p:nvSpPr>
              <p:spPr>
                <a:xfrm flipH="1">
                  <a:off x="1618551" y="4941154"/>
                  <a:ext cx="309980" cy="71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0" h="972" extrusionOk="0">
                      <a:moveTo>
                        <a:pt x="0" y="971"/>
                      </a:moveTo>
                      <a:lnTo>
                        <a:pt x="4220" y="971"/>
                      </a:lnTo>
                      <a:lnTo>
                        <a:pt x="422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9"/>
                <p:cNvSpPr/>
                <p:nvPr/>
              </p:nvSpPr>
              <p:spPr>
                <a:xfrm flipH="1">
                  <a:off x="1573085" y="4665846"/>
                  <a:ext cx="60527" cy="6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824" extrusionOk="0">
                      <a:moveTo>
                        <a:pt x="824" y="408"/>
                      </a:moveTo>
                      <a:cubicBezTo>
                        <a:pt x="824" y="619"/>
                        <a:pt x="648" y="823"/>
                        <a:pt x="409" y="823"/>
                      </a:cubicBezTo>
                      <a:cubicBezTo>
                        <a:pt x="177" y="823"/>
                        <a:pt x="1" y="619"/>
                        <a:pt x="1" y="408"/>
                      </a:cubicBezTo>
                      <a:cubicBezTo>
                        <a:pt x="1" y="176"/>
                        <a:pt x="177" y="0"/>
                        <a:pt x="409" y="0"/>
                      </a:cubicBezTo>
                      <a:cubicBezTo>
                        <a:pt x="648" y="0"/>
                        <a:pt x="824" y="176"/>
                        <a:pt x="824" y="40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9"/>
                <p:cNvSpPr/>
                <p:nvPr/>
              </p:nvSpPr>
              <p:spPr>
                <a:xfrm flipH="1">
                  <a:off x="-286714" y="4241718"/>
                  <a:ext cx="747111" cy="904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1" h="12308" extrusionOk="0">
                      <a:moveTo>
                        <a:pt x="9819" y="0"/>
                      </a:moveTo>
                      <a:lnTo>
                        <a:pt x="1" y="0"/>
                      </a:lnTo>
                      <a:lnTo>
                        <a:pt x="1" y="12308"/>
                      </a:lnTo>
                      <a:lnTo>
                        <a:pt x="10171" y="12308"/>
                      </a:lnTo>
                      <a:lnTo>
                        <a:pt x="1017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9"/>
                <p:cNvSpPr/>
                <p:nvPr/>
              </p:nvSpPr>
              <p:spPr>
                <a:xfrm flipH="1">
                  <a:off x="-1207834" y="4241718"/>
                  <a:ext cx="921199" cy="904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1" h="12308" extrusionOk="0">
                      <a:moveTo>
                        <a:pt x="1" y="0"/>
                      </a:moveTo>
                      <a:lnTo>
                        <a:pt x="1" y="12308"/>
                      </a:lnTo>
                      <a:lnTo>
                        <a:pt x="12540" y="12308"/>
                      </a:lnTo>
                      <a:lnTo>
                        <a:pt x="1254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9"/>
                <p:cNvSpPr/>
                <p:nvPr/>
              </p:nvSpPr>
              <p:spPr>
                <a:xfrm flipH="1">
                  <a:off x="-1069885" y="4564551"/>
                  <a:ext cx="628261" cy="581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3" h="7913" extrusionOk="0">
                      <a:moveTo>
                        <a:pt x="0" y="7913"/>
                      </a:moveTo>
                      <a:lnTo>
                        <a:pt x="8553" y="7913"/>
                      </a:lnTo>
                      <a:lnTo>
                        <a:pt x="8553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9"/>
                <p:cNvSpPr/>
                <p:nvPr/>
              </p:nvSpPr>
              <p:spPr>
                <a:xfrm flipH="1">
                  <a:off x="-430833" y="3774692"/>
                  <a:ext cx="940812" cy="4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8" h="6359" extrusionOk="0">
                      <a:moveTo>
                        <a:pt x="1" y="5683"/>
                      </a:moveTo>
                      <a:lnTo>
                        <a:pt x="233" y="6358"/>
                      </a:lnTo>
                      <a:lnTo>
                        <a:pt x="10494" y="6358"/>
                      </a:lnTo>
                      <a:lnTo>
                        <a:pt x="128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9"/>
                <p:cNvSpPr/>
                <p:nvPr/>
              </p:nvSpPr>
              <p:spPr>
                <a:xfrm flipH="1">
                  <a:off x="-1266231" y="3774692"/>
                  <a:ext cx="1005452" cy="4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8" h="6359" extrusionOk="0">
                      <a:moveTo>
                        <a:pt x="2315" y="0"/>
                      </a:moveTo>
                      <a:lnTo>
                        <a:pt x="13687" y="5655"/>
                      </a:lnTo>
                      <a:lnTo>
                        <a:pt x="13476" y="6358"/>
                      </a:lnTo>
                      <a:lnTo>
                        <a:pt x="1" y="635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9"/>
                <p:cNvSpPr/>
                <p:nvPr/>
              </p:nvSpPr>
              <p:spPr>
                <a:xfrm flipH="1">
                  <a:off x="-161692" y="4467958"/>
                  <a:ext cx="467100" cy="189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9" h="2575" extrusionOk="0">
                      <a:moveTo>
                        <a:pt x="1" y="2575"/>
                      </a:moveTo>
                      <a:lnTo>
                        <a:pt x="6359" y="2575"/>
                      </a:lnTo>
                      <a:lnTo>
                        <a:pt x="6359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9"/>
                <p:cNvSpPr/>
                <p:nvPr/>
              </p:nvSpPr>
              <p:spPr>
                <a:xfrm flipH="1">
                  <a:off x="-161692" y="4467958"/>
                  <a:ext cx="432503" cy="189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8" h="2575" extrusionOk="0">
                      <a:moveTo>
                        <a:pt x="1" y="2575"/>
                      </a:moveTo>
                      <a:lnTo>
                        <a:pt x="5888" y="2575"/>
                      </a:lnTo>
                      <a:lnTo>
                        <a:pt x="5888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9"/>
                <p:cNvSpPr/>
                <p:nvPr/>
              </p:nvSpPr>
              <p:spPr>
                <a:xfrm flipH="1">
                  <a:off x="83721" y="4467958"/>
                  <a:ext cx="116279" cy="189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" h="2575" extrusionOk="0">
                      <a:moveTo>
                        <a:pt x="352" y="2575"/>
                      </a:moveTo>
                      <a:lnTo>
                        <a:pt x="1583" y="1"/>
                      </a:lnTo>
                      <a:lnTo>
                        <a:pt x="1231" y="1"/>
                      </a:lnTo>
                      <a:lnTo>
                        <a:pt x="0" y="2575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9"/>
                <p:cNvSpPr/>
                <p:nvPr/>
              </p:nvSpPr>
              <p:spPr>
                <a:xfrm flipH="1">
                  <a:off x="17025" y="4467958"/>
                  <a:ext cx="116353" cy="189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2575" extrusionOk="0">
                      <a:moveTo>
                        <a:pt x="352" y="2575"/>
                      </a:moveTo>
                      <a:lnTo>
                        <a:pt x="1583" y="1"/>
                      </a:lnTo>
                      <a:lnTo>
                        <a:pt x="1232" y="1"/>
                      </a:lnTo>
                      <a:lnTo>
                        <a:pt x="1" y="2575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9"/>
                <p:cNvSpPr/>
                <p:nvPr/>
              </p:nvSpPr>
              <p:spPr>
                <a:xfrm flipH="1">
                  <a:off x="596137" y="4418376"/>
                  <a:ext cx="492957" cy="359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1" h="4896" extrusionOk="0">
                      <a:moveTo>
                        <a:pt x="1" y="4895"/>
                      </a:moveTo>
                      <a:lnTo>
                        <a:pt x="6710" y="4895"/>
                      </a:lnTo>
                      <a:lnTo>
                        <a:pt x="671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9"/>
                <p:cNvSpPr/>
                <p:nvPr/>
              </p:nvSpPr>
              <p:spPr>
                <a:xfrm flipH="1">
                  <a:off x="630220" y="4418376"/>
                  <a:ext cx="458873" cy="359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7" h="4896" extrusionOk="0">
                      <a:moveTo>
                        <a:pt x="1" y="4895"/>
                      </a:moveTo>
                      <a:lnTo>
                        <a:pt x="6246" y="4895"/>
                      </a:lnTo>
                      <a:lnTo>
                        <a:pt x="624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9"/>
                <p:cNvSpPr/>
                <p:nvPr/>
              </p:nvSpPr>
              <p:spPr>
                <a:xfrm flipH="1">
                  <a:off x="849852" y="4418376"/>
                  <a:ext cx="19686" cy="359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4896" extrusionOk="0">
                      <a:moveTo>
                        <a:pt x="1" y="4895"/>
                      </a:moveTo>
                      <a:lnTo>
                        <a:pt x="1" y="0"/>
                      </a:lnTo>
                      <a:lnTo>
                        <a:pt x="268" y="0"/>
                      </a:lnTo>
                      <a:lnTo>
                        <a:pt x="268" y="48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9"/>
                <p:cNvSpPr/>
                <p:nvPr/>
              </p:nvSpPr>
              <p:spPr>
                <a:xfrm flipH="1">
                  <a:off x="630223" y="4418376"/>
                  <a:ext cx="23873" cy="359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" h="4896" extrusionOk="0">
                      <a:moveTo>
                        <a:pt x="1" y="4895"/>
                      </a:moveTo>
                      <a:lnTo>
                        <a:pt x="324" y="4895"/>
                      </a:lnTo>
                      <a:lnTo>
                        <a:pt x="32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9"/>
                <p:cNvSpPr/>
                <p:nvPr/>
              </p:nvSpPr>
              <p:spPr>
                <a:xfrm flipH="1">
                  <a:off x="630220" y="4586294"/>
                  <a:ext cx="458873" cy="2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7" h="296" extrusionOk="0">
                      <a:moveTo>
                        <a:pt x="1" y="296"/>
                      </a:moveTo>
                      <a:lnTo>
                        <a:pt x="6246" y="296"/>
                      </a:lnTo>
                      <a:lnTo>
                        <a:pt x="624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9"/>
                <p:cNvSpPr/>
                <p:nvPr/>
              </p:nvSpPr>
              <p:spPr>
                <a:xfrm flipH="1">
                  <a:off x="951072" y="4476846"/>
                  <a:ext cx="71398" cy="79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1083" extrusionOk="0">
                      <a:moveTo>
                        <a:pt x="884" y="1"/>
                      </a:moveTo>
                      <a:cubicBezTo>
                        <a:pt x="861" y="1"/>
                        <a:pt x="838" y="10"/>
                        <a:pt x="824" y="27"/>
                      </a:cubicBezTo>
                      <a:lnTo>
                        <a:pt x="36" y="935"/>
                      </a:lnTo>
                      <a:cubicBezTo>
                        <a:pt x="1" y="963"/>
                        <a:pt x="1" y="1019"/>
                        <a:pt x="36" y="1047"/>
                      </a:cubicBezTo>
                      <a:cubicBezTo>
                        <a:pt x="36" y="1047"/>
                        <a:pt x="64" y="1082"/>
                        <a:pt x="92" y="1082"/>
                      </a:cubicBezTo>
                      <a:cubicBezTo>
                        <a:pt x="92" y="1082"/>
                        <a:pt x="121" y="1047"/>
                        <a:pt x="149" y="1047"/>
                      </a:cubicBezTo>
                      <a:lnTo>
                        <a:pt x="943" y="112"/>
                      </a:lnTo>
                      <a:cubicBezTo>
                        <a:pt x="972" y="84"/>
                        <a:pt x="972" y="55"/>
                        <a:pt x="943" y="27"/>
                      </a:cubicBezTo>
                      <a:cubicBezTo>
                        <a:pt x="929" y="10"/>
                        <a:pt x="906" y="1"/>
                        <a:pt x="884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9"/>
                <p:cNvSpPr/>
                <p:nvPr/>
              </p:nvSpPr>
              <p:spPr>
                <a:xfrm flipH="1">
                  <a:off x="688619" y="4638447"/>
                  <a:ext cx="72941" cy="7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" h="1077" extrusionOk="0">
                      <a:moveTo>
                        <a:pt x="907" y="1"/>
                      </a:moveTo>
                      <a:cubicBezTo>
                        <a:pt x="885" y="1"/>
                        <a:pt x="862" y="8"/>
                        <a:pt x="845" y="22"/>
                      </a:cubicBezTo>
                      <a:lnTo>
                        <a:pt x="29" y="929"/>
                      </a:lnTo>
                      <a:cubicBezTo>
                        <a:pt x="1" y="957"/>
                        <a:pt x="29" y="1020"/>
                        <a:pt x="57" y="1048"/>
                      </a:cubicBezTo>
                      <a:lnTo>
                        <a:pt x="85" y="1077"/>
                      </a:lnTo>
                      <a:cubicBezTo>
                        <a:pt x="113" y="1077"/>
                        <a:pt x="141" y="1048"/>
                        <a:pt x="141" y="1048"/>
                      </a:cubicBezTo>
                      <a:lnTo>
                        <a:pt x="964" y="113"/>
                      </a:lnTo>
                      <a:cubicBezTo>
                        <a:pt x="992" y="78"/>
                        <a:pt x="992" y="50"/>
                        <a:pt x="964" y="22"/>
                      </a:cubicBezTo>
                      <a:cubicBezTo>
                        <a:pt x="950" y="8"/>
                        <a:pt x="929" y="1"/>
                        <a:pt x="907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9"/>
                <p:cNvSpPr/>
                <p:nvPr/>
              </p:nvSpPr>
              <p:spPr>
                <a:xfrm flipH="1">
                  <a:off x="740331" y="4655488"/>
                  <a:ext cx="70811" cy="7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077" extrusionOk="0">
                      <a:moveTo>
                        <a:pt x="894" y="1"/>
                      </a:moveTo>
                      <a:cubicBezTo>
                        <a:pt x="880" y="1"/>
                        <a:pt x="866" y="8"/>
                        <a:pt x="851" y="22"/>
                      </a:cubicBezTo>
                      <a:lnTo>
                        <a:pt x="29" y="964"/>
                      </a:lnTo>
                      <a:cubicBezTo>
                        <a:pt x="0" y="992"/>
                        <a:pt x="0" y="1020"/>
                        <a:pt x="29" y="1048"/>
                      </a:cubicBezTo>
                      <a:cubicBezTo>
                        <a:pt x="29" y="1077"/>
                        <a:pt x="57" y="1077"/>
                        <a:pt x="85" y="1077"/>
                      </a:cubicBezTo>
                      <a:cubicBezTo>
                        <a:pt x="85" y="1077"/>
                        <a:pt x="113" y="1077"/>
                        <a:pt x="148" y="1048"/>
                      </a:cubicBezTo>
                      <a:lnTo>
                        <a:pt x="964" y="141"/>
                      </a:lnTo>
                      <a:cubicBezTo>
                        <a:pt x="964" y="113"/>
                        <a:pt x="964" y="57"/>
                        <a:pt x="936" y="22"/>
                      </a:cubicBezTo>
                      <a:cubicBezTo>
                        <a:pt x="922" y="8"/>
                        <a:pt x="908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9"/>
                <p:cNvSpPr/>
                <p:nvPr/>
              </p:nvSpPr>
              <p:spPr>
                <a:xfrm flipH="1">
                  <a:off x="-430833" y="3774692"/>
                  <a:ext cx="940812" cy="46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8" h="6359" extrusionOk="0">
                      <a:moveTo>
                        <a:pt x="1" y="5683"/>
                      </a:moveTo>
                      <a:lnTo>
                        <a:pt x="233" y="6358"/>
                      </a:lnTo>
                      <a:lnTo>
                        <a:pt x="10494" y="6358"/>
                      </a:lnTo>
                      <a:lnTo>
                        <a:pt x="12808" y="0"/>
                      </a:lnTo>
                      <a:close/>
                    </a:path>
                  </a:pathLst>
                </a:custGeom>
                <a:solidFill>
                  <a:srgbClr val="332B45">
                    <a:alpha val="568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3" name="Google Shape;463;p9"/>
              <p:cNvSpPr/>
              <p:nvPr/>
            </p:nvSpPr>
            <p:spPr>
              <a:xfrm>
                <a:off x="545650" y="1293100"/>
                <a:ext cx="840952" cy="1162694"/>
              </a:xfrm>
              <a:custGeom>
                <a:avLst/>
                <a:gdLst/>
                <a:ahLst/>
                <a:cxnLst/>
                <a:rect l="l" t="t" r="r" b="b"/>
                <a:pathLst>
                  <a:path w="12864" h="17785" extrusionOk="0">
                    <a:moveTo>
                      <a:pt x="6478" y="3219"/>
                    </a:moveTo>
                    <a:cubicBezTo>
                      <a:pt x="8152" y="3219"/>
                      <a:pt x="9495" y="4569"/>
                      <a:pt x="9495" y="6243"/>
                    </a:cubicBezTo>
                    <a:cubicBezTo>
                      <a:pt x="9495" y="7910"/>
                      <a:pt x="8116" y="9260"/>
                      <a:pt x="6450" y="9260"/>
                    </a:cubicBezTo>
                    <a:cubicBezTo>
                      <a:pt x="4811" y="9260"/>
                      <a:pt x="3461" y="7882"/>
                      <a:pt x="3461" y="6243"/>
                    </a:cubicBezTo>
                    <a:cubicBezTo>
                      <a:pt x="3461" y="4569"/>
                      <a:pt x="4811" y="3219"/>
                      <a:pt x="6478" y="3219"/>
                    </a:cubicBezTo>
                    <a:close/>
                    <a:moveTo>
                      <a:pt x="6470" y="1"/>
                    </a:moveTo>
                    <a:cubicBezTo>
                      <a:pt x="4106" y="1"/>
                      <a:pt x="1916" y="1340"/>
                      <a:pt x="880" y="3458"/>
                    </a:cubicBezTo>
                    <a:cubicBezTo>
                      <a:pt x="148" y="4949"/>
                      <a:pt x="0" y="6475"/>
                      <a:pt x="591" y="8030"/>
                    </a:cubicBezTo>
                    <a:cubicBezTo>
                      <a:pt x="795" y="8557"/>
                      <a:pt x="1027" y="9085"/>
                      <a:pt x="1259" y="9612"/>
                    </a:cubicBezTo>
                    <a:cubicBezTo>
                      <a:pt x="2202" y="11546"/>
                      <a:pt x="3341" y="13361"/>
                      <a:pt x="4572" y="15119"/>
                    </a:cubicBezTo>
                    <a:cubicBezTo>
                      <a:pt x="5163" y="16026"/>
                      <a:pt x="5803" y="16877"/>
                      <a:pt x="6450" y="17784"/>
                    </a:cubicBezTo>
                    <a:cubicBezTo>
                      <a:pt x="6569" y="17672"/>
                      <a:pt x="6625" y="17609"/>
                      <a:pt x="6682" y="17524"/>
                    </a:cubicBezTo>
                    <a:cubicBezTo>
                      <a:pt x="7737" y="15998"/>
                      <a:pt x="8820" y="14472"/>
                      <a:pt x="9847" y="12925"/>
                    </a:cubicBezTo>
                    <a:cubicBezTo>
                      <a:pt x="10754" y="11483"/>
                      <a:pt x="11577" y="9992"/>
                      <a:pt x="12224" y="8409"/>
                    </a:cubicBezTo>
                    <a:cubicBezTo>
                      <a:pt x="12751" y="7122"/>
                      <a:pt x="12864" y="5828"/>
                      <a:pt x="12456" y="4485"/>
                    </a:cubicBezTo>
                    <a:cubicBezTo>
                      <a:pt x="11752" y="2023"/>
                      <a:pt x="9586" y="230"/>
                      <a:pt x="7033" y="26"/>
                    </a:cubicBezTo>
                    <a:cubicBezTo>
                      <a:pt x="6845" y="9"/>
                      <a:pt x="6657" y="1"/>
                      <a:pt x="6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95275" dir="8280000" algn="bl" rotWithShape="0">
                  <a:schemeClr val="dk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9"/>
            <p:cNvGrpSpPr/>
            <p:nvPr/>
          </p:nvGrpSpPr>
          <p:grpSpPr>
            <a:xfrm>
              <a:off x="-1069884" y="667175"/>
              <a:ext cx="3234694" cy="2252997"/>
              <a:chOff x="5073841" y="1000275"/>
              <a:chExt cx="3234694" cy="2252997"/>
            </a:xfrm>
          </p:grpSpPr>
          <p:sp>
            <p:nvSpPr>
              <p:cNvPr id="465" name="Google Shape;465;p9"/>
              <p:cNvSpPr/>
              <p:nvPr/>
            </p:nvSpPr>
            <p:spPr>
              <a:xfrm>
                <a:off x="5073841" y="2299616"/>
                <a:ext cx="1415426" cy="380324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3693" extrusionOk="0">
                    <a:moveTo>
                      <a:pt x="13743" y="3693"/>
                    </a:moveTo>
                    <a:lnTo>
                      <a:pt x="13743" y="3489"/>
                    </a:lnTo>
                    <a:cubicBezTo>
                      <a:pt x="13743" y="1555"/>
                      <a:pt x="11894" y="1"/>
                      <a:pt x="9608" y="1"/>
                    </a:cubicBezTo>
                    <a:cubicBezTo>
                      <a:pt x="7850" y="1"/>
                      <a:pt x="6359" y="943"/>
                      <a:pt x="5768" y="2230"/>
                    </a:cubicBezTo>
                    <a:cubicBezTo>
                      <a:pt x="5156" y="1674"/>
                      <a:pt x="4277" y="1323"/>
                      <a:pt x="3306" y="1323"/>
                    </a:cubicBezTo>
                    <a:cubicBezTo>
                      <a:pt x="1639" y="1323"/>
                      <a:pt x="261" y="2350"/>
                      <a:pt x="1" y="36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>
                <a:off x="7651424" y="3077173"/>
                <a:ext cx="657111" cy="176099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4045" extrusionOk="0">
                    <a:moveTo>
                      <a:pt x="15065" y="4045"/>
                    </a:moveTo>
                    <a:cubicBezTo>
                      <a:pt x="15065" y="3989"/>
                      <a:pt x="15093" y="3904"/>
                      <a:pt x="15093" y="3813"/>
                    </a:cubicBezTo>
                    <a:cubicBezTo>
                      <a:pt x="15093" y="1703"/>
                      <a:pt x="13046" y="1"/>
                      <a:pt x="10550" y="1"/>
                    </a:cubicBezTo>
                    <a:cubicBezTo>
                      <a:pt x="8615" y="1"/>
                      <a:pt x="6977" y="1028"/>
                      <a:pt x="6330" y="2462"/>
                    </a:cubicBezTo>
                    <a:cubicBezTo>
                      <a:pt x="5662" y="1851"/>
                      <a:pt x="4691" y="1471"/>
                      <a:pt x="3636" y="1471"/>
                    </a:cubicBezTo>
                    <a:cubicBezTo>
                      <a:pt x="1793" y="1471"/>
                      <a:pt x="295" y="2582"/>
                      <a:pt x="0" y="40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9"/>
              <p:cNvSpPr/>
              <p:nvPr/>
            </p:nvSpPr>
            <p:spPr>
              <a:xfrm>
                <a:off x="6911971" y="1000275"/>
                <a:ext cx="657111" cy="176099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4045" extrusionOk="0">
                    <a:moveTo>
                      <a:pt x="15065" y="4045"/>
                    </a:moveTo>
                    <a:cubicBezTo>
                      <a:pt x="15065" y="3989"/>
                      <a:pt x="15093" y="3904"/>
                      <a:pt x="15093" y="3813"/>
                    </a:cubicBezTo>
                    <a:cubicBezTo>
                      <a:pt x="15093" y="1703"/>
                      <a:pt x="13046" y="1"/>
                      <a:pt x="10550" y="1"/>
                    </a:cubicBezTo>
                    <a:cubicBezTo>
                      <a:pt x="8615" y="1"/>
                      <a:pt x="6977" y="1028"/>
                      <a:pt x="6330" y="2462"/>
                    </a:cubicBezTo>
                    <a:cubicBezTo>
                      <a:pt x="5662" y="1851"/>
                      <a:pt x="4691" y="1471"/>
                      <a:pt x="3636" y="1471"/>
                    </a:cubicBezTo>
                    <a:cubicBezTo>
                      <a:pt x="1793" y="1471"/>
                      <a:pt x="295" y="2582"/>
                      <a:pt x="0" y="40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"/>
          <p:cNvSpPr>
            <a:spLocks noGrp="1"/>
          </p:cNvSpPr>
          <p:nvPr>
            <p:ph type="pic" idx="2"/>
          </p:nvPr>
        </p:nvSpPr>
        <p:spPr>
          <a:xfrm>
            <a:off x="-13550" y="-3525"/>
            <a:ext cx="9157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10"/>
          <p:cNvSpPr txBox="1">
            <a:spLocks noGrp="1"/>
          </p:cNvSpPr>
          <p:nvPr>
            <p:ph type="title"/>
          </p:nvPr>
        </p:nvSpPr>
        <p:spPr>
          <a:xfrm>
            <a:off x="720000" y="3603625"/>
            <a:ext cx="6099000" cy="1005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1" name="Google Shape;471;p10"/>
          <p:cNvGrpSpPr/>
          <p:nvPr/>
        </p:nvGrpSpPr>
        <p:grpSpPr>
          <a:xfrm>
            <a:off x="7253602" y="683900"/>
            <a:ext cx="2531246" cy="4477606"/>
            <a:chOff x="7253602" y="683900"/>
            <a:chExt cx="2531246" cy="4477606"/>
          </a:xfrm>
        </p:grpSpPr>
        <p:grpSp>
          <p:nvGrpSpPr>
            <p:cNvPr id="472" name="Google Shape;472;p10"/>
            <p:cNvGrpSpPr/>
            <p:nvPr/>
          </p:nvGrpSpPr>
          <p:grpSpPr>
            <a:xfrm>
              <a:off x="7253602" y="3944550"/>
              <a:ext cx="1606264" cy="1195426"/>
              <a:chOff x="5951675" y="3577056"/>
              <a:chExt cx="1387821" cy="1032855"/>
            </a:xfrm>
          </p:grpSpPr>
          <p:sp>
            <p:nvSpPr>
              <p:cNvPr id="473" name="Google Shape;473;p10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0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10"/>
            <p:cNvGrpSpPr/>
            <p:nvPr/>
          </p:nvGrpSpPr>
          <p:grpSpPr>
            <a:xfrm>
              <a:off x="7931091" y="683900"/>
              <a:ext cx="1853757" cy="4477606"/>
              <a:chOff x="7931091" y="683900"/>
              <a:chExt cx="1853757" cy="4477606"/>
            </a:xfrm>
          </p:grpSpPr>
          <p:grpSp>
            <p:nvGrpSpPr>
              <p:cNvPr id="476" name="Google Shape;476;p10"/>
              <p:cNvGrpSpPr/>
              <p:nvPr/>
            </p:nvGrpSpPr>
            <p:grpSpPr>
              <a:xfrm>
                <a:off x="7931091" y="2140708"/>
                <a:ext cx="1853757" cy="3020798"/>
                <a:chOff x="525125" y="1486050"/>
                <a:chExt cx="2124163" cy="3461439"/>
              </a:xfrm>
            </p:grpSpPr>
            <p:sp>
              <p:nvSpPr>
                <p:cNvPr id="477" name="Google Shape;477;p10"/>
                <p:cNvSpPr/>
                <p:nvPr/>
              </p:nvSpPr>
              <p:spPr>
                <a:xfrm>
                  <a:off x="2089519" y="1606352"/>
                  <a:ext cx="464572" cy="3341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5" h="50379" extrusionOk="0">
                      <a:moveTo>
                        <a:pt x="4044" y="1"/>
                      </a:moveTo>
                      <a:lnTo>
                        <a:pt x="0" y="7533"/>
                      </a:lnTo>
                      <a:lnTo>
                        <a:pt x="0" y="50378"/>
                      </a:lnTo>
                      <a:lnTo>
                        <a:pt x="7005" y="50378"/>
                      </a:lnTo>
                      <a:lnTo>
                        <a:pt x="7005" y="830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10"/>
                <p:cNvSpPr/>
                <p:nvPr/>
              </p:nvSpPr>
              <p:spPr>
                <a:xfrm>
                  <a:off x="2250873" y="2667452"/>
                  <a:ext cx="174952" cy="392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" h="5923" extrusionOk="0">
                      <a:moveTo>
                        <a:pt x="1" y="1"/>
                      </a:moveTo>
                      <a:lnTo>
                        <a:pt x="2638" y="64"/>
                      </a:lnTo>
                      <a:lnTo>
                        <a:pt x="2638" y="5923"/>
                      </a:lnTo>
                      <a:lnTo>
                        <a:pt x="1" y="583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0"/>
                <p:cNvSpPr/>
                <p:nvPr/>
              </p:nvSpPr>
              <p:spPr>
                <a:xfrm>
                  <a:off x="2369318" y="2671697"/>
                  <a:ext cx="56505" cy="388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5859" extrusionOk="0">
                      <a:moveTo>
                        <a:pt x="1" y="5831"/>
                      </a:moveTo>
                      <a:lnTo>
                        <a:pt x="852" y="5859"/>
                      </a:lnTo>
                      <a:lnTo>
                        <a:pt x="85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0"/>
                <p:cNvSpPr/>
                <p:nvPr/>
              </p:nvSpPr>
              <p:spPr>
                <a:xfrm>
                  <a:off x="653386" y="1524780"/>
                  <a:ext cx="1436226" cy="3422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6" h="51609" extrusionOk="0">
                      <a:moveTo>
                        <a:pt x="1" y="51608"/>
                      </a:moveTo>
                      <a:lnTo>
                        <a:pt x="21655" y="51608"/>
                      </a:lnTo>
                      <a:lnTo>
                        <a:pt x="21655" y="0"/>
                      </a:lnTo>
                      <a:lnTo>
                        <a:pt x="6035" y="0"/>
                      </a:lnTo>
                      <a:lnTo>
                        <a:pt x="1" y="938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0"/>
                <p:cNvSpPr/>
                <p:nvPr/>
              </p:nvSpPr>
              <p:spPr>
                <a:xfrm>
                  <a:off x="1502266" y="2648353"/>
                  <a:ext cx="359720" cy="36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5480" extrusionOk="0">
                      <a:moveTo>
                        <a:pt x="1" y="5479"/>
                      </a:moveTo>
                      <a:lnTo>
                        <a:pt x="5423" y="5479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0"/>
                <p:cNvSpPr/>
                <p:nvPr/>
              </p:nvSpPr>
              <p:spPr>
                <a:xfrm>
                  <a:off x="1537283" y="2648353"/>
                  <a:ext cx="324703" cy="36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6" h="5480" extrusionOk="0">
                      <a:moveTo>
                        <a:pt x="0" y="5479"/>
                      </a:moveTo>
                      <a:lnTo>
                        <a:pt x="4895" y="5479"/>
                      </a:lnTo>
                      <a:lnTo>
                        <a:pt x="489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0"/>
                <p:cNvSpPr/>
                <p:nvPr/>
              </p:nvSpPr>
              <p:spPr>
                <a:xfrm>
                  <a:off x="653386" y="4570469"/>
                  <a:ext cx="1436226" cy="37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6" h="5684" extrusionOk="0">
                      <a:moveTo>
                        <a:pt x="1" y="5683"/>
                      </a:moveTo>
                      <a:lnTo>
                        <a:pt x="21655" y="5683"/>
                      </a:lnTo>
                      <a:lnTo>
                        <a:pt x="2165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0"/>
                <p:cNvSpPr/>
                <p:nvPr/>
              </p:nvSpPr>
              <p:spPr>
                <a:xfrm>
                  <a:off x="2089519" y="4570469"/>
                  <a:ext cx="464572" cy="376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5" h="5684" extrusionOk="0">
                      <a:moveTo>
                        <a:pt x="0" y="5683"/>
                      </a:moveTo>
                      <a:lnTo>
                        <a:pt x="7005" y="5683"/>
                      </a:lnTo>
                      <a:lnTo>
                        <a:pt x="70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E9DC">
                    <a:alpha val="39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0"/>
                <p:cNvSpPr/>
                <p:nvPr/>
              </p:nvSpPr>
              <p:spPr>
                <a:xfrm>
                  <a:off x="880527" y="2648353"/>
                  <a:ext cx="357796" cy="36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5" h="5480" extrusionOk="0">
                      <a:moveTo>
                        <a:pt x="1" y="5479"/>
                      </a:moveTo>
                      <a:lnTo>
                        <a:pt x="5395" y="5479"/>
                      </a:lnTo>
                      <a:lnTo>
                        <a:pt x="539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0"/>
                <p:cNvSpPr/>
                <p:nvPr/>
              </p:nvSpPr>
              <p:spPr>
                <a:xfrm>
                  <a:off x="907586" y="2648353"/>
                  <a:ext cx="330738" cy="36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7" h="5480" extrusionOk="0">
                      <a:moveTo>
                        <a:pt x="1" y="5479"/>
                      </a:moveTo>
                      <a:lnTo>
                        <a:pt x="4987" y="5479"/>
                      </a:lnTo>
                      <a:lnTo>
                        <a:pt x="498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0"/>
                <p:cNvSpPr/>
                <p:nvPr/>
              </p:nvSpPr>
              <p:spPr>
                <a:xfrm>
                  <a:off x="526982" y="4801325"/>
                  <a:ext cx="2120449" cy="14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73" h="2203" extrusionOk="0">
                      <a:moveTo>
                        <a:pt x="1" y="2202"/>
                      </a:moveTo>
                      <a:lnTo>
                        <a:pt x="31973" y="2202"/>
                      </a:lnTo>
                      <a:lnTo>
                        <a:pt x="3197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0"/>
                <p:cNvSpPr/>
                <p:nvPr/>
              </p:nvSpPr>
              <p:spPr>
                <a:xfrm>
                  <a:off x="2157562" y="4801325"/>
                  <a:ext cx="489840" cy="14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6" h="2203" extrusionOk="0">
                      <a:moveTo>
                        <a:pt x="1" y="2202"/>
                      </a:moveTo>
                      <a:lnTo>
                        <a:pt x="7386" y="2202"/>
                      </a:lnTo>
                      <a:lnTo>
                        <a:pt x="738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0"/>
                <p:cNvSpPr/>
                <p:nvPr/>
              </p:nvSpPr>
              <p:spPr>
                <a:xfrm>
                  <a:off x="1096462" y="3635308"/>
                  <a:ext cx="520612" cy="87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0" h="13159" extrusionOk="0">
                      <a:moveTo>
                        <a:pt x="1" y="13159"/>
                      </a:moveTo>
                      <a:lnTo>
                        <a:pt x="7850" y="13159"/>
                      </a:lnTo>
                      <a:lnTo>
                        <a:pt x="785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0"/>
                <p:cNvSpPr/>
                <p:nvPr/>
              </p:nvSpPr>
              <p:spPr>
                <a:xfrm>
                  <a:off x="1158536" y="3635308"/>
                  <a:ext cx="458536" cy="872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4" h="13159" extrusionOk="0">
                      <a:moveTo>
                        <a:pt x="0" y="13159"/>
                      </a:moveTo>
                      <a:lnTo>
                        <a:pt x="6914" y="13159"/>
                      </a:lnTo>
                      <a:lnTo>
                        <a:pt x="69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0"/>
                <p:cNvSpPr/>
                <p:nvPr/>
              </p:nvSpPr>
              <p:spPr>
                <a:xfrm>
                  <a:off x="1214973" y="3693603"/>
                  <a:ext cx="308852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7" h="1731" extrusionOk="0">
                      <a:moveTo>
                        <a:pt x="0" y="1731"/>
                      </a:moveTo>
                      <a:lnTo>
                        <a:pt x="4656" y="1731"/>
                      </a:lnTo>
                      <a:lnTo>
                        <a:pt x="465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0"/>
                <p:cNvSpPr/>
                <p:nvPr/>
              </p:nvSpPr>
              <p:spPr>
                <a:xfrm>
                  <a:off x="1251780" y="3693603"/>
                  <a:ext cx="272045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1731" extrusionOk="0">
                      <a:moveTo>
                        <a:pt x="1" y="1731"/>
                      </a:moveTo>
                      <a:lnTo>
                        <a:pt x="4101" y="1731"/>
                      </a:lnTo>
                      <a:lnTo>
                        <a:pt x="410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0"/>
                <p:cNvSpPr/>
                <p:nvPr/>
              </p:nvSpPr>
              <p:spPr>
                <a:xfrm>
                  <a:off x="1055476" y="3553670"/>
                  <a:ext cx="600793" cy="8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9" h="1232" extrusionOk="0">
                      <a:moveTo>
                        <a:pt x="0" y="1"/>
                      </a:moveTo>
                      <a:lnTo>
                        <a:pt x="9059" y="1"/>
                      </a:lnTo>
                      <a:lnTo>
                        <a:pt x="9059" y="1231"/>
                      </a:lnTo>
                      <a:lnTo>
                        <a:pt x="0" y="1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0"/>
                <p:cNvSpPr/>
                <p:nvPr/>
              </p:nvSpPr>
              <p:spPr>
                <a:xfrm>
                  <a:off x="1306361" y="4504217"/>
                  <a:ext cx="310709" cy="29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5" h="4481" extrusionOk="0">
                      <a:moveTo>
                        <a:pt x="3046" y="1"/>
                      </a:moveTo>
                      <a:lnTo>
                        <a:pt x="3046" y="1555"/>
                      </a:lnTo>
                      <a:lnTo>
                        <a:pt x="1407" y="1555"/>
                      </a:lnTo>
                      <a:lnTo>
                        <a:pt x="1407" y="2990"/>
                      </a:lnTo>
                      <a:lnTo>
                        <a:pt x="113" y="2990"/>
                      </a:lnTo>
                      <a:lnTo>
                        <a:pt x="113" y="4481"/>
                      </a:lnTo>
                      <a:lnTo>
                        <a:pt x="1" y="4481"/>
                      </a:lnTo>
                      <a:lnTo>
                        <a:pt x="4685" y="4481"/>
                      </a:lnTo>
                      <a:lnTo>
                        <a:pt x="46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0"/>
                <p:cNvSpPr/>
                <p:nvPr/>
              </p:nvSpPr>
              <p:spPr>
                <a:xfrm>
                  <a:off x="859107" y="4702444"/>
                  <a:ext cx="454823" cy="98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" h="1492" extrusionOk="0">
                      <a:moveTo>
                        <a:pt x="1702" y="1"/>
                      </a:moveTo>
                      <a:lnTo>
                        <a:pt x="1702" y="1"/>
                      </a:lnTo>
                      <a:lnTo>
                        <a:pt x="0" y="1"/>
                      </a:lnTo>
                      <a:lnTo>
                        <a:pt x="0" y="1492"/>
                      </a:lnTo>
                      <a:lnTo>
                        <a:pt x="6857" y="1492"/>
                      </a:lnTo>
                      <a:lnTo>
                        <a:pt x="6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0"/>
                <p:cNvSpPr/>
                <p:nvPr/>
              </p:nvSpPr>
              <p:spPr>
                <a:xfrm>
                  <a:off x="971981" y="4607342"/>
                  <a:ext cx="427764" cy="9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435" extrusionOk="0">
                      <a:moveTo>
                        <a:pt x="0" y="0"/>
                      </a:moveTo>
                      <a:lnTo>
                        <a:pt x="0" y="1435"/>
                      </a:lnTo>
                      <a:lnTo>
                        <a:pt x="6449" y="1435"/>
                      </a:lnTo>
                      <a:lnTo>
                        <a:pt x="6449" y="0"/>
                      </a:lnTo>
                      <a:lnTo>
                        <a:pt x="12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0"/>
                <p:cNvSpPr/>
                <p:nvPr/>
              </p:nvSpPr>
              <p:spPr>
                <a:xfrm>
                  <a:off x="1057333" y="4504217"/>
                  <a:ext cx="451109" cy="103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2" h="1556" extrusionOk="0">
                      <a:moveTo>
                        <a:pt x="0" y="1555"/>
                      </a:moveTo>
                      <a:lnTo>
                        <a:pt x="6801" y="1555"/>
                      </a:lnTo>
                      <a:lnTo>
                        <a:pt x="680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0"/>
                <p:cNvSpPr/>
                <p:nvPr/>
              </p:nvSpPr>
              <p:spPr>
                <a:xfrm>
                  <a:off x="1485023" y="4104049"/>
                  <a:ext cx="87277" cy="87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" h="1316" extrusionOk="0">
                      <a:moveTo>
                        <a:pt x="1316" y="640"/>
                      </a:moveTo>
                      <a:cubicBezTo>
                        <a:pt x="1316" y="1020"/>
                        <a:pt x="1027" y="1316"/>
                        <a:pt x="676" y="1316"/>
                      </a:cubicBezTo>
                      <a:cubicBezTo>
                        <a:pt x="296" y="1316"/>
                        <a:pt x="0" y="1020"/>
                        <a:pt x="0" y="640"/>
                      </a:cubicBezTo>
                      <a:cubicBezTo>
                        <a:pt x="0" y="289"/>
                        <a:pt x="296" y="0"/>
                        <a:pt x="676" y="0"/>
                      </a:cubicBezTo>
                      <a:cubicBezTo>
                        <a:pt x="1027" y="0"/>
                        <a:pt x="1316" y="289"/>
                        <a:pt x="1316" y="6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0"/>
                <p:cNvSpPr/>
                <p:nvPr/>
              </p:nvSpPr>
              <p:spPr>
                <a:xfrm>
                  <a:off x="2386628" y="2671697"/>
                  <a:ext cx="39195" cy="388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859" extrusionOk="0">
                      <a:moveTo>
                        <a:pt x="0" y="5831"/>
                      </a:moveTo>
                      <a:lnTo>
                        <a:pt x="591" y="5859"/>
                      </a:lnTo>
                      <a:lnTo>
                        <a:pt x="59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0"/>
                <p:cNvSpPr/>
                <p:nvPr/>
              </p:nvSpPr>
              <p:spPr>
                <a:xfrm>
                  <a:off x="2250873" y="3289655"/>
                  <a:ext cx="174952" cy="392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" h="5916" extrusionOk="0">
                      <a:moveTo>
                        <a:pt x="1" y="1"/>
                      </a:moveTo>
                      <a:lnTo>
                        <a:pt x="2638" y="85"/>
                      </a:lnTo>
                      <a:lnTo>
                        <a:pt x="2638" y="5916"/>
                      </a:lnTo>
                      <a:lnTo>
                        <a:pt x="1" y="58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0"/>
                <p:cNvSpPr/>
                <p:nvPr/>
              </p:nvSpPr>
              <p:spPr>
                <a:xfrm>
                  <a:off x="2369318" y="3293435"/>
                  <a:ext cx="56505" cy="388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5859" extrusionOk="0">
                      <a:moveTo>
                        <a:pt x="1" y="5831"/>
                      </a:moveTo>
                      <a:lnTo>
                        <a:pt x="852" y="5859"/>
                      </a:lnTo>
                      <a:lnTo>
                        <a:pt x="852" y="2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0"/>
                <p:cNvSpPr/>
                <p:nvPr/>
              </p:nvSpPr>
              <p:spPr>
                <a:xfrm>
                  <a:off x="2386628" y="3293435"/>
                  <a:ext cx="39195" cy="388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" h="5859" extrusionOk="0">
                      <a:moveTo>
                        <a:pt x="0" y="5831"/>
                      </a:moveTo>
                      <a:lnTo>
                        <a:pt x="591" y="5859"/>
                      </a:lnTo>
                      <a:lnTo>
                        <a:pt x="591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0"/>
                <p:cNvSpPr/>
                <p:nvPr/>
              </p:nvSpPr>
              <p:spPr>
                <a:xfrm>
                  <a:off x="880527" y="2648353"/>
                  <a:ext cx="357796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5" h="1731" extrusionOk="0">
                      <a:moveTo>
                        <a:pt x="1" y="1731"/>
                      </a:moveTo>
                      <a:lnTo>
                        <a:pt x="5395" y="1731"/>
                      </a:lnTo>
                      <a:lnTo>
                        <a:pt x="539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0"/>
                <p:cNvSpPr/>
                <p:nvPr/>
              </p:nvSpPr>
              <p:spPr>
                <a:xfrm>
                  <a:off x="843721" y="3005612"/>
                  <a:ext cx="433335" cy="99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4" h="1499" extrusionOk="0">
                      <a:moveTo>
                        <a:pt x="0" y="1499"/>
                      </a:moveTo>
                      <a:lnTo>
                        <a:pt x="6534" y="1499"/>
                      </a:lnTo>
                      <a:lnTo>
                        <a:pt x="653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0"/>
                <p:cNvSpPr/>
                <p:nvPr/>
              </p:nvSpPr>
              <p:spPr>
                <a:xfrm>
                  <a:off x="1502266" y="2648353"/>
                  <a:ext cx="359720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1731" extrusionOk="0">
                      <a:moveTo>
                        <a:pt x="1" y="1731"/>
                      </a:moveTo>
                      <a:lnTo>
                        <a:pt x="5423" y="1731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10"/>
                <p:cNvSpPr/>
                <p:nvPr/>
              </p:nvSpPr>
              <p:spPr>
                <a:xfrm>
                  <a:off x="1467316" y="3005612"/>
                  <a:ext cx="431478" cy="99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1499" extrusionOk="0">
                      <a:moveTo>
                        <a:pt x="0" y="1499"/>
                      </a:moveTo>
                      <a:lnTo>
                        <a:pt x="6506" y="1499"/>
                      </a:lnTo>
                      <a:lnTo>
                        <a:pt x="650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10"/>
                <p:cNvSpPr/>
                <p:nvPr/>
              </p:nvSpPr>
              <p:spPr>
                <a:xfrm>
                  <a:off x="525125" y="1486050"/>
                  <a:ext cx="2124163" cy="773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29" h="11662" extrusionOk="0">
                      <a:moveTo>
                        <a:pt x="32029" y="10930"/>
                      </a:moveTo>
                      <a:lnTo>
                        <a:pt x="27893" y="0"/>
                      </a:lnTo>
                      <a:lnTo>
                        <a:pt x="6415" y="0"/>
                      </a:lnTo>
                      <a:lnTo>
                        <a:pt x="1" y="10817"/>
                      </a:lnTo>
                      <a:lnTo>
                        <a:pt x="493" y="11661"/>
                      </a:lnTo>
                      <a:lnTo>
                        <a:pt x="22330" y="11661"/>
                      </a:lnTo>
                      <a:lnTo>
                        <a:pt x="27633" y="1815"/>
                      </a:lnTo>
                      <a:lnTo>
                        <a:pt x="31150" y="11661"/>
                      </a:lnTo>
                      <a:lnTo>
                        <a:pt x="31649" y="11661"/>
                      </a:lnTo>
                      <a:close/>
                    </a:path>
                  </a:pathLst>
                </a:custGeom>
                <a:solidFill>
                  <a:srgbClr val="C556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0"/>
                <p:cNvSpPr/>
                <p:nvPr/>
              </p:nvSpPr>
              <p:spPr>
                <a:xfrm>
                  <a:off x="525125" y="1486050"/>
                  <a:ext cx="2124163" cy="773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29" h="11662" extrusionOk="0">
                      <a:moveTo>
                        <a:pt x="32029" y="10930"/>
                      </a:moveTo>
                      <a:lnTo>
                        <a:pt x="27893" y="0"/>
                      </a:lnTo>
                      <a:lnTo>
                        <a:pt x="6415" y="0"/>
                      </a:lnTo>
                      <a:lnTo>
                        <a:pt x="1" y="10817"/>
                      </a:lnTo>
                      <a:lnTo>
                        <a:pt x="493" y="11661"/>
                      </a:lnTo>
                      <a:lnTo>
                        <a:pt x="22330" y="11661"/>
                      </a:lnTo>
                      <a:lnTo>
                        <a:pt x="27633" y="1815"/>
                      </a:lnTo>
                      <a:lnTo>
                        <a:pt x="31150" y="11661"/>
                      </a:lnTo>
                      <a:lnTo>
                        <a:pt x="31649" y="116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0"/>
                <p:cNvSpPr/>
                <p:nvPr/>
              </p:nvSpPr>
              <p:spPr>
                <a:xfrm>
                  <a:off x="525125" y="1486050"/>
                  <a:ext cx="1849930" cy="7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94" h="10818" extrusionOk="0">
                      <a:moveTo>
                        <a:pt x="27893" y="0"/>
                      </a:moveTo>
                      <a:lnTo>
                        <a:pt x="6415" y="0"/>
                      </a:lnTo>
                      <a:lnTo>
                        <a:pt x="1" y="10817"/>
                      </a:lnTo>
                      <a:lnTo>
                        <a:pt x="21943" y="1081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0"/>
                <p:cNvSpPr/>
                <p:nvPr/>
              </p:nvSpPr>
              <p:spPr>
                <a:xfrm>
                  <a:off x="2355789" y="1579360"/>
                  <a:ext cx="268264" cy="68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5" h="10255" extrusionOk="0">
                      <a:moveTo>
                        <a:pt x="4045" y="10254"/>
                      </a:moveTo>
                      <a:lnTo>
                        <a:pt x="261" y="0"/>
                      </a:lnTo>
                      <a:lnTo>
                        <a:pt x="1" y="471"/>
                      </a:lnTo>
                      <a:lnTo>
                        <a:pt x="2990" y="8707"/>
                      </a:lnTo>
                      <a:lnTo>
                        <a:pt x="2990" y="10254"/>
                      </a:lnTo>
                      <a:lnTo>
                        <a:pt x="3630" y="10254"/>
                      </a:lnTo>
                      <a:lnTo>
                        <a:pt x="3630" y="1025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1" name="Google Shape;511;p10"/>
                <p:cNvGrpSpPr/>
                <p:nvPr/>
              </p:nvGrpSpPr>
              <p:grpSpPr>
                <a:xfrm>
                  <a:off x="973439" y="2819098"/>
                  <a:ext cx="174934" cy="130542"/>
                  <a:chOff x="2714005" y="3446776"/>
                  <a:chExt cx="330750" cy="246818"/>
                </a:xfrm>
              </p:grpSpPr>
              <p:sp>
                <p:nvSpPr>
                  <p:cNvPr id="512" name="Google Shape;512;p10"/>
                  <p:cNvSpPr/>
                  <p:nvPr/>
                </p:nvSpPr>
                <p:spPr>
                  <a:xfrm>
                    <a:off x="2714005" y="3446776"/>
                    <a:ext cx="223720" cy="246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103" extrusionOk="0">
                        <a:moveTo>
                          <a:pt x="923" y="0"/>
                        </a:moveTo>
                        <a:cubicBezTo>
                          <a:pt x="897" y="0"/>
                          <a:pt x="868" y="14"/>
                          <a:pt x="852" y="47"/>
                        </a:cubicBezTo>
                        <a:lnTo>
                          <a:pt x="36" y="990"/>
                        </a:lnTo>
                        <a:cubicBezTo>
                          <a:pt x="1" y="1018"/>
                          <a:pt x="1" y="1074"/>
                          <a:pt x="36" y="1102"/>
                        </a:cubicBezTo>
                        <a:lnTo>
                          <a:pt x="92" y="1102"/>
                        </a:lnTo>
                        <a:cubicBezTo>
                          <a:pt x="120" y="1102"/>
                          <a:pt x="120" y="1102"/>
                          <a:pt x="148" y="1074"/>
                        </a:cubicBezTo>
                        <a:lnTo>
                          <a:pt x="971" y="139"/>
                        </a:lnTo>
                        <a:cubicBezTo>
                          <a:pt x="999" y="110"/>
                          <a:pt x="999" y="47"/>
                          <a:pt x="971" y="19"/>
                        </a:cubicBezTo>
                        <a:cubicBezTo>
                          <a:pt x="960" y="7"/>
                          <a:pt x="942" y="0"/>
                          <a:pt x="923" y="0"/>
                        </a:cubicBezTo>
                        <a:close/>
                      </a:path>
                    </a:pathLst>
                  </a:custGeom>
                  <a:solidFill>
                    <a:srgbClr val="4E4958">
                      <a:alpha val="16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0"/>
                  <p:cNvSpPr/>
                  <p:nvPr/>
                </p:nvSpPr>
                <p:spPr>
                  <a:xfrm>
                    <a:off x="2821035" y="3446776"/>
                    <a:ext cx="223720" cy="246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103" extrusionOk="0">
                        <a:moveTo>
                          <a:pt x="923" y="0"/>
                        </a:moveTo>
                        <a:cubicBezTo>
                          <a:pt x="897" y="0"/>
                          <a:pt x="868" y="14"/>
                          <a:pt x="852" y="47"/>
                        </a:cubicBezTo>
                        <a:lnTo>
                          <a:pt x="36" y="990"/>
                        </a:lnTo>
                        <a:cubicBezTo>
                          <a:pt x="1" y="1018"/>
                          <a:pt x="1" y="1074"/>
                          <a:pt x="36" y="1102"/>
                        </a:cubicBezTo>
                        <a:lnTo>
                          <a:pt x="92" y="1102"/>
                        </a:lnTo>
                        <a:cubicBezTo>
                          <a:pt x="120" y="1102"/>
                          <a:pt x="120" y="1102"/>
                          <a:pt x="148" y="1074"/>
                        </a:cubicBezTo>
                        <a:lnTo>
                          <a:pt x="971" y="139"/>
                        </a:lnTo>
                        <a:cubicBezTo>
                          <a:pt x="999" y="110"/>
                          <a:pt x="999" y="47"/>
                          <a:pt x="971" y="19"/>
                        </a:cubicBezTo>
                        <a:cubicBezTo>
                          <a:pt x="960" y="7"/>
                          <a:pt x="942" y="0"/>
                          <a:pt x="923" y="0"/>
                        </a:cubicBezTo>
                        <a:close/>
                      </a:path>
                    </a:pathLst>
                  </a:custGeom>
                  <a:solidFill>
                    <a:srgbClr val="4E4958">
                      <a:alpha val="16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4" name="Google Shape;514;p10"/>
                <p:cNvGrpSpPr/>
                <p:nvPr/>
              </p:nvGrpSpPr>
              <p:grpSpPr>
                <a:xfrm>
                  <a:off x="1640414" y="2819098"/>
                  <a:ext cx="174934" cy="130542"/>
                  <a:chOff x="2714005" y="3446776"/>
                  <a:chExt cx="330750" cy="246818"/>
                </a:xfrm>
              </p:grpSpPr>
              <p:sp>
                <p:nvSpPr>
                  <p:cNvPr id="515" name="Google Shape;515;p10"/>
                  <p:cNvSpPr/>
                  <p:nvPr/>
                </p:nvSpPr>
                <p:spPr>
                  <a:xfrm>
                    <a:off x="2714005" y="3446776"/>
                    <a:ext cx="223720" cy="246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103" extrusionOk="0">
                        <a:moveTo>
                          <a:pt x="923" y="0"/>
                        </a:moveTo>
                        <a:cubicBezTo>
                          <a:pt x="897" y="0"/>
                          <a:pt x="868" y="14"/>
                          <a:pt x="852" y="47"/>
                        </a:cubicBezTo>
                        <a:lnTo>
                          <a:pt x="36" y="990"/>
                        </a:lnTo>
                        <a:cubicBezTo>
                          <a:pt x="1" y="1018"/>
                          <a:pt x="1" y="1074"/>
                          <a:pt x="36" y="1102"/>
                        </a:cubicBezTo>
                        <a:lnTo>
                          <a:pt x="92" y="1102"/>
                        </a:lnTo>
                        <a:cubicBezTo>
                          <a:pt x="120" y="1102"/>
                          <a:pt x="120" y="1102"/>
                          <a:pt x="148" y="1074"/>
                        </a:cubicBezTo>
                        <a:lnTo>
                          <a:pt x="971" y="139"/>
                        </a:lnTo>
                        <a:cubicBezTo>
                          <a:pt x="999" y="110"/>
                          <a:pt x="999" y="47"/>
                          <a:pt x="971" y="19"/>
                        </a:cubicBezTo>
                        <a:cubicBezTo>
                          <a:pt x="960" y="7"/>
                          <a:pt x="942" y="0"/>
                          <a:pt x="923" y="0"/>
                        </a:cubicBezTo>
                        <a:close/>
                      </a:path>
                    </a:pathLst>
                  </a:custGeom>
                  <a:solidFill>
                    <a:srgbClr val="4E4958">
                      <a:alpha val="16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0"/>
                  <p:cNvSpPr/>
                  <p:nvPr/>
                </p:nvSpPr>
                <p:spPr>
                  <a:xfrm>
                    <a:off x="2821035" y="3446776"/>
                    <a:ext cx="223720" cy="246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103" extrusionOk="0">
                        <a:moveTo>
                          <a:pt x="923" y="0"/>
                        </a:moveTo>
                        <a:cubicBezTo>
                          <a:pt x="897" y="0"/>
                          <a:pt x="868" y="14"/>
                          <a:pt x="852" y="47"/>
                        </a:cubicBezTo>
                        <a:lnTo>
                          <a:pt x="36" y="990"/>
                        </a:lnTo>
                        <a:cubicBezTo>
                          <a:pt x="1" y="1018"/>
                          <a:pt x="1" y="1074"/>
                          <a:pt x="36" y="1102"/>
                        </a:cubicBezTo>
                        <a:lnTo>
                          <a:pt x="92" y="1102"/>
                        </a:lnTo>
                        <a:cubicBezTo>
                          <a:pt x="120" y="1102"/>
                          <a:pt x="120" y="1102"/>
                          <a:pt x="148" y="1074"/>
                        </a:cubicBezTo>
                        <a:lnTo>
                          <a:pt x="971" y="139"/>
                        </a:lnTo>
                        <a:cubicBezTo>
                          <a:pt x="999" y="110"/>
                          <a:pt x="999" y="47"/>
                          <a:pt x="971" y="19"/>
                        </a:cubicBezTo>
                        <a:cubicBezTo>
                          <a:pt x="960" y="7"/>
                          <a:pt x="942" y="0"/>
                          <a:pt x="923" y="0"/>
                        </a:cubicBezTo>
                        <a:close/>
                      </a:path>
                    </a:pathLst>
                  </a:custGeom>
                  <a:solidFill>
                    <a:srgbClr val="4E4958">
                      <a:alpha val="168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17" name="Google Shape;517;p10"/>
              <p:cNvSpPr/>
              <p:nvPr/>
            </p:nvSpPr>
            <p:spPr>
              <a:xfrm>
                <a:off x="8008425" y="683900"/>
                <a:ext cx="840952" cy="1162694"/>
              </a:xfrm>
              <a:custGeom>
                <a:avLst/>
                <a:gdLst/>
                <a:ahLst/>
                <a:cxnLst/>
                <a:rect l="l" t="t" r="r" b="b"/>
                <a:pathLst>
                  <a:path w="12864" h="17785" extrusionOk="0">
                    <a:moveTo>
                      <a:pt x="6478" y="3219"/>
                    </a:moveTo>
                    <a:cubicBezTo>
                      <a:pt x="8152" y="3219"/>
                      <a:pt x="9495" y="4569"/>
                      <a:pt x="9495" y="6243"/>
                    </a:cubicBezTo>
                    <a:cubicBezTo>
                      <a:pt x="9495" y="7910"/>
                      <a:pt x="8116" y="9260"/>
                      <a:pt x="6450" y="9260"/>
                    </a:cubicBezTo>
                    <a:cubicBezTo>
                      <a:pt x="4811" y="9260"/>
                      <a:pt x="3461" y="7882"/>
                      <a:pt x="3461" y="6243"/>
                    </a:cubicBezTo>
                    <a:cubicBezTo>
                      <a:pt x="3461" y="4569"/>
                      <a:pt x="4811" y="3219"/>
                      <a:pt x="6478" y="3219"/>
                    </a:cubicBezTo>
                    <a:close/>
                    <a:moveTo>
                      <a:pt x="6470" y="1"/>
                    </a:moveTo>
                    <a:cubicBezTo>
                      <a:pt x="4106" y="1"/>
                      <a:pt x="1916" y="1340"/>
                      <a:pt x="880" y="3458"/>
                    </a:cubicBezTo>
                    <a:cubicBezTo>
                      <a:pt x="148" y="4949"/>
                      <a:pt x="0" y="6475"/>
                      <a:pt x="591" y="8030"/>
                    </a:cubicBezTo>
                    <a:cubicBezTo>
                      <a:pt x="795" y="8557"/>
                      <a:pt x="1027" y="9085"/>
                      <a:pt x="1259" y="9612"/>
                    </a:cubicBezTo>
                    <a:cubicBezTo>
                      <a:pt x="2202" y="11546"/>
                      <a:pt x="3341" y="13361"/>
                      <a:pt x="4572" y="15119"/>
                    </a:cubicBezTo>
                    <a:cubicBezTo>
                      <a:pt x="5163" y="16026"/>
                      <a:pt x="5803" y="16877"/>
                      <a:pt x="6450" y="17784"/>
                    </a:cubicBezTo>
                    <a:cubicBezTo>
                      <a:pt x="6569" y="17672"/>
                      <a:pt x="6625" y="17609"/>
                      <a:pt x="6682" y="17524"/>
                    </a:cubicBezTo>
                    <a:cubicBezTo>
                      <a:pt x="7737" y="15998"/>
                      <a:pt x="8820" y="14472"/>
                      <a:pt x="9847" y="12925"/>
                    </a:cubicBezTo>
                    <a:cubicBezTo>
                      <a:pt x="10754" y="11483"/>
                      <a:pt x="11577" y="9992"/>
                      <a:pt x="12224" y="8409"/>
                    </a:cubicBezTo>
                    <a:cubicBezTo>
                      <a:pt x="12751" y="7122"/>
                      <a:pt x="12864" y="5828"/>
                      <a:pt x="12456" y="4485"/>
                    </a:cubicBezTo>
                    <a:cubicBezTo>
                      <a:pt x="11752" y="2023"/>
                      <a:pt x="9586" y="230"/>
                      <a:pt x="7033" y="26"/>
                    </a:cubicBezTo>
                    <a:cubicBezTo>
                      <a:pt x="6845" y="9"/>
                      <a:pt x="6657" y="1"/>
                      <a:pt x="64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28588" dist="295275" dir="8280000" algn="bl" rotWithShape="0">
                  <a:schemeClr val="dk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1"/>
          <p:cNvSpPr txBox="1">
            <a:spLocks noGrp="1"/>
          </p:cNvSpPr>
          <p:nvPr>
            <p:ph type="title" hasCustomPrompt="1"/>
          </p:nvPr>
        </p:nvSpPr>
        <p:spPr>
          <a:xfrm>
            <a:off x="3006100" y="1367050"/>
            <a:ext cx="5194200" cy="1080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57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0" name="Google Shape;520;p11"/>
          <p:cNvSpPr txBox="1">
            <a:spLocks noGrp="1"/>
          </p:cNvSpPr>
          <p:nvPr>
            <p:ph type="subTitle" idx="1"/>
          </p:nvPr>
        </p:nvSpPr>
        <p:spPr>
          <a:xfrm>
            <a:off x="3006100" y="2502050"/>
            <a:ext cx="5194200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21" name="Google Shape;521;p11"/>
          <p:cNvGrpSpPr/>
          <p:nvPr/>
        </p:nvGrpSpPr>
        <p:grpSpPr>
          <a:xfrm>
            <a:off x="8505100" y="-9175"/>
            <a:ext cx="259800" cy="5165400"/>
            <a:chOff x="375950" y="-9175"/>
            <a:chExt cx="259800" cy="5165400"/>
          </a:xfrm>
        </p:grpSpPr>
        <p:cxnSp>
          <p:nvCxnSpPr>
            <p:cNvPr id="522" name="Google Shape;522;p11"/>
            <p:cNvCxnSpPr/>
            <p:nvPr/>
          </p:nvCxnSpPr>
          <p:spPr>
            <a:xfrm>
              <a:off x="505850" y="-9175"/>
              <a:ext cx="0" cy="51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3" name="Google Shape;523;p11"/>
            <p:cNvSpPr/>
            <p:nvPr/>
          </p:nvSpPr>
          <p:spPr>
            <a:xfrm>
              <a:off x="375950" y="0"/>
              <a:ext cx="259800" cy="244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328472"/>
            <a:ext cx="734700" cy="607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75" y="2914302"/>
            <a:ext cx="7347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2568925" y="1328472"/>
            <a:ext cx="734700" cy="607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title" idx="5" hasCustomPrompt="1"/>
          </p:nvPr>
        </p:nvSpPr>
        <p:spPr>
          <a:xfrm>
            <a:off x="2568925" y="2914302"/>
            <a:ext cx="7347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 hasCustomPrompt="1"/>
          </p:nvPr>
        </p:nvSpPr>
        <p:spPr>
          <a:xfrm>
            <a:off x="4417875" y="1328472"/>
            <a:ext cx="734700" cy="6075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idx="7" hasCustomPrompt="1"/>
          </p:nvPr>
        </p:nvSpPr>
        <p:spPr>
          <a:xfrm>
            <a:off x="4417875" y="2914302"/>
            <a:ext cx="7347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>
            <a:spLocks noGrp="1"/>
          </p:cNvSpPr>
          <p:nvPr>
            <p:ph type="subTitle" idx="1"/>
          </p:nvPr>
        </p:nvSpPr>
        <p:spPr>
          <a:xfrm>
            <a:off x="719975" y="198440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subTitle" idx="8"/>
          </p:nvPr>
        </p:nvSpPr>
        <p:spPr>
          <a:xfrm>
            <a:off x="2515497" y="198440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9"/>
          </p:nvPr>
        </p:nvSpPr>
        <p:spPr>
          <a:xfrm>
            <a:off x="4311019" y="198440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3"/>
          </p:nvPr>
        </p:nvSpPr>
        <p:spPr>
          <a:xfrm>
            <a:off x="719975" y="357035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4"/>
          </p:nvPr>
        </p:nvSpPr>
        <p:spPr>
          <a:xfrm>
            <a:off x="2515497" y="357035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5"/>
          </p:nvPr>
        </p:nvSpPr>
        <p:spPr>
          <a:xfrm>
            <a:off x="4311019" y="3570350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7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cxnSp>
        <p:nvCxnSpPr>
          <p:cNvPr id="539" name="Google Shape;539;p13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13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0"/>
          <p:cNvSpPr txBox="1">
            <a:spLocks noGrp="1"/>
          </p:cNvSpPr>
          <p:nvPr>
            <p:ph type="title" hasCustomPrompt="1"/>
          </p:nvPr>
        </p:nvSpPr>
        <p:spPr>
          <a:xfrm>
            <a:off x="1924400" y="613700"/>
            <a:ext cx="4906200" cy="828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57" name="Google Shape;957;p20"/>
          <p:cNvSpPr txBox="1">
            <a:spLocks noGrp="1"/>
          </p:cNvSpPr>
          <p:nvPr>
            <p:ph type="subTitle" idx="1"/>
          </p:nvPr>
        </p:nvSpPr>
        <p:spPr>
          <a:xfrm>
            <a:off x="1924400" y="1442001"/>
            <a:ext cx="4906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20"/>
          <p:cNvSpPr txBox="1">
            <a:spLocks noGrp="1"/>
          </p:cNvSpPr>
          <p:nvPr>
            <p:ph type="title" idx="2" hasCustomPrompt="1"/>
          </p:nvPr>
        </p:nvSpPr>
        <p:spPr>
          <a:xfrm>
            <a:off x="1924400" y="1910200"/>
            <a:ext cx="4906200" cy="828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9" name="Google Shape;959;p20"/>
          <p:cNvSpPr txBox="1">
            <a:spLocks noGrp="1"/>
          </p:cNvSpPr>
          <p:nvPr>
            <p:ph type="subTitle" idx="3"/>
          </p:nvPr>
        </p:nvSpPr>
        <p:spPr>
          <a:xfrm>
            <a:off x="1924400" y="2738500"/>
            <a:ext cx="4906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20"/>
          <p:cNvSpPr txBox="1">
            <a:spLocks noGrp="1"/>
          </p:cNvSpPr>
          <p:nvPr>
            <p:ph type="title" idx="4" hasCustomPrompt="1"/>
          </p:nvPr>
        </p:nvSpPr>
        <p:spPr>
          <a:xfrm>
            <a:off x="1924400" y="3206699"/>
            <a:ext cx="4906200" cy="828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1" name="Google Shape;961;p20"/>
          <p:cNvSpPr txBox="1">
            <a:spLocks noGrp="1"/>
          </p:cNvSpPr>
          <p:nvPr>
            <p:ph type="subTitle" idx="5"/>
          </p:nvPr>
        </p:nvSpPr>
        <p:spPr>
          <a:xfrm>
            <a:off x="1924400" y="4035000"/>
            <a:ext cx="4906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62" name="Google Shape;962;p20"/>
          <p:cNvGrpSpPr/>
          <p:nvPr/>
        </p:nvGrpSpPr>
        <p:grpSpPr>
          <a:xfrm>
            <a:off x="375950" y="-9175"/>
            <a:ext cx="259800" cy="5165400"/>
            <a:chOff x="375950" y="-9175"/>
            <a:chExt cx="259800" cy="5165400"/>
          </a:xfrm>
        </p:grpSpPr>
        <p:cxnSp>
          <p:nvCxnSpPr>
            <p:cNvPr id="963" name="Google Shape;963;p20"/>
            <p:cNvCxnSpPr/>
            <p:nvPr/>
          </p:nvCxnSpPr>
          <p:spPr>
            <a:xfrm>
              <a:off x="505850" y="-9175"/>
              <a:ext cx="0" cy="51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4" name="Google Shape;964;p20"/>
            <p:cNvSpPr/>
            <p:nvPr/>
          </p:nvSpPr>
          <p:spPr>
            <a:xfrm>
              <a:off x="375950" y="0"/>
              <a:ext cx="259800" cy="403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5" name="Google Shape;965;p20"/>
          <p:cNvGrpSpPr/>
          <p:nvPr/>
        </p:nvGrpSpPr>
        <p:grpSpPr>
          <a:xfrm>
            <a:off x="7227158" y="326425"/>
            <a:ext cx="2221633" cy="1296268"/>
            <a:chOff x="7831046" y="330250"/>
            <a:chExt cx="2221633" cy="1296268"/>
          </a:xfrm>
        </p:grpSpPr>
        <p:sp>
          <p:nvSpPr>
            <p:cNvPr id="966" name="Google Shape;966;p20"/>
            <p:cNvSpPr/>
            <p:nvPr/>
          </p:nvSpPr>
          <p:spPr>
            <a:xfrm>
              <a:off x="9094047" y="1369620"/>
              <a:ext cx="958632" cy="256898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7831046" y="330250"/>
              <a:ext cx="657111" cy="176099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23"/>
          <p:cNvGrpSpPr/>
          <p:nvPr/>
        </p:nvGrpSpPr>
        <p:grpSpPr>
          <a:xfrm>
            <a:off x="6414926" y="3696850"/>
            <a:ext cx="2865735" cy="2654708"/>
            <a:chOff x="6414926" y="3696850"/>
            <a:chExt cx="2865735" cy="2654708"/>
          </a:xfrm>
        </p:grpSpPr>
        <p:grpSp>
          <p:nvGrpSpPr>
            <p:cNvPr id="1069" name="Google Shape;1069;p23"/>
            <p:cNvGrpSpPr/>
            <p:nvPr/>
          </p:nvGrpSpPr>
          <p:grpSpPr>
            <a:xfrm>
              <a:off x="7148332" y="4200032"/>
              <a:ext cx="1163585" cy="2008346"/>
              <a:chOff x="4537475" y="1366675"/>
              <a:chExt cx="1878265" cy="3241882"/>
            </a:xfrm>
          </p:grpSpPr>
          <p:sp>
            <p:nvSpPr>
              <p:cNvPr id="1070" name="Google Shape;1070;p23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3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3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3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3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3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3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3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3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3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3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3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3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3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3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3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3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3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3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3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3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3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3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3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3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3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3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3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3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3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3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3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3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3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3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3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3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3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3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23"/>
            <p:cNvGrpSpPr/>
            <p:nvPr/>
          </p:nvGrpSpPr>
          <p:grpSpPr>
            <a:xfrm>
              <a:off x="8141897" y="4495880"/>
              <a:ext cx="1138764" cy="1855677"/>
              <a:chOff x="525125" y="1486050"/>
              <a:chExt cx="2124163" cy="3461439"/>
            </a:xfrm>
          </p:grpSpPr>
          <p:sp>
            <p:nvSpPr>
              <p:cNvPr id="1110" name="Google Shape;1110;p23"/>
              <p:cNvSpPr/>
              <p:nvPr/>
            </p:nvSpPr>
            <p:spPr>
              <a:xfrm>
                <a:off x="2089519" y="1606352"/>
                <a:ext cx="464572" cy="3341135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0379" extrusionOk="0">
                    <a:moveTo>
                      <a:pt x="4044" y="1"/>
                    </a:moveTo>
                    <a:lnTo>
                      <a:pt x="0" y="7533"/>
                    </a:lnTo>
                    <a:lnTo>
                      <a:pt x="0" y="50378"/>
                    </a:lnTo>
                    <a:lnTo>
                      <a:pt x="7005" y="50378"/>
                    </a:lnTo>
                    <a:lnTo>
                      <a:pt x="7005" y="83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3"/>
              <p:cNvSpPr/>
              <p:nvPr/>
            </p:nvSpPr>
            <p:spPr>
              <a:xfrm>
                <a:off x="2250873" y="2667452"/>
                <a:ext cx="174952" cy="39281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3"/>
              <p:cNvSpPr/>
              <p:nvPr/>
            </p:nvSpPr>
            <p:spPr>
              <a:xfrm>
                <a:off x="2369318" y="2671697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3"/>
              <p:cNvSpPr/>
              <p:nvPr/>
            </p:nvSpPr>
            <p:spPr>
              <a:xfrm>
                <a:off x="653386" y="1524780"/>
                <a:ext cx="1436226" cy="3422709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6035" y="0"/>
                    </a:lnTo>
                    <a:lnTo>
                      <a:pt x="1" y="9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3"/>
              <p:cNvSpPr/>
              <p:nvPr/>
            </p:nvSpPr>
            <p:spPr>
              <a:xfrm>
                <a:off x="1502266" y="2648353"/>
                <a:ext cx="359720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3"/>
              <p:cNvSpPr/>
              <p:nvPr/>
            </p:nvSpPr>
            <p:spPr>
              <a:xfrm>
                <a:off x="1537283" y="2648353"/>
                <a:ext cx="324703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5480" extrusionOk="0">
                    <a:moveTo>
                      <a:pt x="0" y="5479"/>
                    </a:moveTo>
                    <a:lnTo>
                      <a:pt x="4895" y="5479"/>
                    </a:lnTo>
                    <a:lnTo>
                      <a:pt x="489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3"/>
              <p:cNvSpPr/>
              <p:nvPr/>
            </p:nvSpPr>
            <p:spPr>
              <a:xfrm>
                <a:off x="653386" y="4570469"/>
                <a:ext cx="1436226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3"/>
              <p:cNvSpPr/>
              <p:nvPr/>
            </p:nvSpPr>
            <p:spPr>
              <a:xfrm>
                <a:off x="2089519" y="4570469"/>
                <a:ext cx="464572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3"/>
              <p:cNvSpPr/>
              <p:nvPr/>
            </p:nvSpPr>
            <p:spPr>
              <a:xfrm>
                <a:off x="880527" y="2648353"/>
                <a:ext cx="357796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480" extrusionOk="0">
                    <a:moveTo>
                      <a:pt x="1" y="5479"/>
                    </a:moveTo>
                    <a:lnTo>
                      <a:pt x="5395" y="5479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3"/>
              <p:cNvSpPr/>
              <p:nvPr/>
            </p:nvSpPr>
            <p:spPr>
              <a:xfrm>
                <a:off x="907586" y="2648353"/>
                <a:ext cx="330738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5480" extrusionOk="0">
                    <a:moveTo>
                      <a:pt x="1" y="5479"/>
                    </a:moveTo>
                    <a:lnTo>
                      <a:pt x="4987" y="5479"/>
                    </a:lnTo>
                    <a:lnTo>
                      <a:pt x="498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3"/>
              <p:cNvSpPr/>
              <p:nvPr/>
            </p:nvSpPr>
            <p:spPr>
              <a:xfrm>
                <a:off x="526982" y="4801325"/>
                <a:ext cx="2120449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31973" h="2203" extrusionOk="0">
                    <a:moveTo>
                      <a:pt x="1" y="2202"/>
                    </a:moveTo>
                    <a:lnTo>
                      <a:pt x="31973" y="2202"/>
                    </a:lnTo>
                    <a:lnTo>
                      <a:pt x="3197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3"/>
              <p:cNvSpPr/>
              <p:nvPr/>
            </p:nvSpPr>
            <p:spPr>
              <a:xfrm>
                <a:off x="2157562" y="4801325"/>
                <a:ext cx="489840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2203" extrusionOk="0">
                    <a:moveTo>
                      <a:pt x="1" y="2202"/>
                    </a:moveTo>
                    <a:lnTo>
                      <a:pt x="7386" y="2202"/>
                    </a:lnTo>
                    <a:lnTo>
                      <a:pt x="7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3"/>
              <p:cNvSpPr/>
              <p:nvPr/>
            </p:nvSpPr>
            <p:spPr>
              <a:xfrm>
                <a:off x="1096462" y="3635308"/>
                <a:ext cx="520612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7850" h="13159" extrusionOk="0">
                    <a:moveTo>
                      <a:pt x="1" y="13159"/>
                    </a:moveTo>
                    <a:lnTo>
                      <a:pt x="7850" y="13159"/>
                    </a:lnTo>
                    <a:lnTo>
                      <a:pt x="785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3"/>
              <p:cNvSpPr/>
              <p:nvPr/>
            </p:nvSpPr>
            <p:spPr>
              <a:xfrm>
                <a:off x="1158536" y="3635308"/>
                <a:ext cx="458536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13159" extrusionOk="0">
                    <a:moveTo>
                      <a:pt x="0" y="13159"/>
                    </a:moveTo>
                    <a:lnTo>
                      <a:pt x="6914" y="13159"/>
                    </a:lnTo>
                    <a:lnTo>
                      <a:pt x="69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3"/>
              <p:cNvSpPr/>
              <p:nvPr/>
            </p:nvSpPr>
            <p:spPr>
              <a:xfrm>
                <a:off x="1214973" y="3693603"/>
                <a:ext cx="308852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731" extrusionOk="0">
                    <a:moveTo>
                      <a:pt x="0" y="1731"/>
                    </a:moveTo>
                    <a:lnTo>
                      <a:pt x="4656" y="1731"/>
                    </a:lnTo>
                    <a:lnTo>
                      <a:pt x="46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3"/>
              <p:cNvSpPr/>
              <p:nvPr/>
            </p:nvSpPr>
            <p:spPr>
              <a:xfrm>
                <a:off x="1251780" y="3693603"/>
                <a:ext cx="27204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1731" extrusionOk="0">
                    <a:moveTo>
                      <a:pt x="1" y="1731"/>
                    </a:moveTo>
                    <a:lnTo>
                      <a:pt x="4101" y="1731"/>
                    </a:lnTo>
                    <a:lnTo>
                      <a:pt x="410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3"/>
              <p:cNvSpPr/>
              <p:nvPr/>
            </p:nvSpPr>
            <p:spPr>
              <a:xfrm>
                <a:off x="1055476" y="3553670"/>
                <a:ext cx="600793" cy="81706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1232" extrusionOk="0">
                    <a:moveTo>
                      <a:pt x="0" y="1"/>
                    </a:moveTo>
                    <a:lnTo>
                      <a:pt x="9059" y="1"/>
                    </a:lnTo>
                    <a:lnTo>
                      <a:pt x="9059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3"/>
              <p:cNvSpPr/>
              <p:nvPr/>
            </p:nvSpPr>
            <p:spPr>
              <a:xfrm>
                <a:off x="1306361" y="4504217"/>
                <a:ext cx="310709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3"/>
              <p:cNvSpPr/>
              <p:nvPr/>
            </p:nvSpPr>
            <p:spPr>
              <a:xfrm>
                <a:off x="859107" y="4702444"/>
                <a:ext cx="454823" cy="98949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23"/>
              <p:cNvSpPr/>
              <p:nvPr/>
            </p:nvSpPr>
            <p:spPr>
              <a:xfrm>
                <a:off x="971981" y="4607342"/>
                <a:ext cx="427764" cy="9516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23"/>
              <p:cNvSpPr/>
              <p:nvPr/>
            </p:nvSpPr>
            <p:spPr>
              <a:xfrm>
                <a:off x="1057333" y="4504217"/>
                <a:ext cx="451109" cy="1031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3"/>
              <p:cNvSpPr/>
              <p:nvPr/>
            </p:nvSpPr>
            <p:spPr>
              <a:xfrm>
                <a:off x="1485023" y="4104049"/>
                <a:ext cx="87277" cy="87277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316" extrusionOk="0">
                    <a:moveTo>
                      <a:pt x="1316" y="640"/>
                    </a:moveTo>
                    <a:cubicBezTo>
                      <a:pt x="1316" y="1020"/>
                      <a:pt x="1027" y="1316"/>
                      <a:pt x="676" y="1316"/>
                    </a:cubicBezTo>
                    <a:cubicBezTo>
                      <a:pt x="296" y="1316"/>
                      <a:pt x="0" y="1020"/>
                      <a:pt x="0" y="640"/>
                    </a:cubicBezTo>
                    <a:cubicBezTo>
                      <a:pt x="0" y="289"/>
                      <a:pt x="296" y="0"/>
                      <a:pt x="676" y="0"/>
                    </a:cubicBezTo>
                    <a:cubicBezTo>
                      <a:pt x="1027" y="0"/>
                      <a:pt x="1316" y="289"/>
                      <a:pt x="1316" y="6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3"/>
              <p:cNvSpPr/>
              <p:nvPr/>
            </p:nvSpPr>
            <p:spPr>
              <a:xfrm>
                <a:off x="2386628" y="2671697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3"/>
              <p:cNvSpPr/>
              <p:nvPr/>
            </p:nvSpPr>
            <p:spPr>
              <a:xfrm>
                <a:off x="2250873" y="3289655"/>
                <a:ext cx="174952" cy="392349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16" extrusionOk="0">
                    <a:moveTo>
                      <a:pt x="1" y="1"/>
                    </a:moveTo>
                    <a:lnTo>
                      <a:pt x="2638" y="85"/>
                    </a:lnTo>
                    <a:lnTo>
                      <a:pt x="2638" y="5916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3"/>
              <p:cNvSpPr/>
              <p:nvPr/>
            </p:nvSpPr>
            <p:spPr>
              <a:xfrm>
                <a:off x="2369318" y="3293435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3"/>
              <p:cNvSpPr/>
              <p:nvPr/>
            </p:nvSpPr>
            <p:spPr>
              <a:xfrm>
                <a:off x="2386628" y="3293435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3"/>
              <p:cNvSpPr/>
              <p:nvPr/>
            </p:nvSpPr>
            <p:spPr>
              <a:xfrm>
                <a:off x="880527" y="2648353"/>
                <a:ext cx="357796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1731" extrusionOk="0">
                    <a:moveTo>
                      <a:pt x="1" y="1731"/>
                    </a:moveTo>
                    <a:lnTo>
                      <a:pt x="5395" y="1731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23"/>
              <p:cNvSpPr/>
              <p:nvPr/>
            </p:nvSpPr>
            <p:spPr>
              <a:xfrm>
                <a:off x="843721" y="3005612"/>
                <a:ext cx="433335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34" h="1499" extrusionOk="0">
                    <a:moveTo>
                      <a:pt x="0" y="1499"/>
                    </a:moveTo>
                    <a:lnTo>
                      <a:pt x="6534" y="1499"/>
                    </a:lnTo>
                    <a:lnTo>
                      <a:pt x="653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23"/>
              <p:cNvSpPr/>
              <p:nvPr/>
            </p:nvSpPr>
            <p:spPr>
              <a:xfrm>
                <a:off x="1502266" y="2648353"/>
                <a:ext cx="35972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3"/>
              <p:cNvSpPr/>
              <p:nvPr/>
            </p:nvSpPr>
            <p:spPr>
              <a:xfrm>
                <a:off x="1467316" y="3005612"/>
                <a:ext cx="431478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23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rgbClr val="C55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23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3"/>
              <p:cNvSpPr/>
              <p:nvPr/>
            </p:nvSpPr>
            <p:spPr>
              <a:xfrm>
                <a:off x="525125" y="1486050"/>
                <a:ext cx="1849930" cy="717450"/>
              </a:xfrm>
              <a:custGeom>
                <a:avLst/>
                <a:gdLst/>
                <a:ahLst/>
                <a:cxnLst/>
                <a:rect l="l" t="t" r="r" b="b"/>
                <a:pathLst>
                  <a:path w="27894" h="10818" extrusionOk="0">
                    <a:moveTo>
                      <a:pt x="27893" y="0"/>
                    </a:moveTo>
                    <a:lnTo>
                      <a:pt x="6415" y="0"/>
                    </a:lnTo>
                    <a:lnTo>
                      <a:pt x="1" y="10817"/>
                    </a:lnTo>
                    <a:lnTo>
                      <a:pt x="21943" y="108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3"/>
              <p:cNvSpPr/>
              <p:nvPr/>
            </p:nvSpPr>
            <p:spPr>
              <a:xfrm>
                <a:off x="2355789" y="1579360"/>
                <a:ext cx="268264" cy="680112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10255" extrusionOk="0">
                    <a:moveTo>
                      <a:pt x="4045" y="10254"/>
                    </a:moveTo>
                    <a:lnTo>
                      <a:pt x="261" y="0"/>
                    </a:lnTo>
                    <a:lnTo>
                      <a:pt x="1" y="471"/>
                    </a:lnTo>
                    <a:lnTo>
                      <a:pt x="2990" y="8707"/>
                    </a:lnTo>
                    <a:lnTo>
                      <a:pt x="2990" y="10254"/>
                    </a:lnTo>
                    <a:lnTo>
                      <a:pt x="3630" y="10254"/>
                    </a:lnTo>
                    <a:lnTo>
                      <a:pt x="3630" y="1025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4" name="Google Shape;1144;p23"/>
              <p:cNvGrpSpPr/>
              <p:nvPr/>
            </p:nvGrpSpPr>
            <p:grpSpPr>
              <a:xfrm>
                <a:off x="973439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1145" name="Google Shape;1145;p23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3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7" name="Google Shape;1147;p23"/>
              <p:cNvGrpSpPr/>
              <p:nvPr/>
            </p:nvGrpSpPr>
            <p:grpSpPr>
              <a:xfrm>
                <a:off x="1640414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1148" name="Google Shape;1148;p23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3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0" name="Google Shape;1150;p23"/>
            <p:cNvGrpSpPr/>
            <p:nvPr/>
          </p:nvGrpSpPr>
          <p:grpSpPr>
            <a:xfrm>
              <a:off x="6414926" y="4682015"/>
              <a:ext cx="916239" cy="681891"/>
              <a:chOff x="5951675" y="3577056"/>
              <a:chExt cx="1387821" cy="1032855"/>
            </a:xfrm>
          </p:grpSpPr>
          <p:sp>
            <p:nvSpPr>
              <p:cNvPr id="1151" name="Google Shape;1151;p23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3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3" name="Google Shape;1153;p23"/>
            <p:cNvSpPr/>
            <p:nvPr/>
          </p:nvSpPr>
          <p:spPr>
            <a:xfrm>
              <a:off x="8529298" y="3696850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23"/>
          <p:cNvGrpSpPr/>
          <p:nvPr/>
        </p:nvGrpSpPr>
        <p:grpSpPr>
          <a:xfrm>
            <a:off x="-276724" y="817085"/>
            <a:ext cx="1409242" cy="535527"/>
            <a:chOff x="8277201" y="696485"/>
            <a:chExt cx="1409242" cy="535527"/>
          </a:xfrm>
        </p:grpSpPr>
        <p:sp>
          <p:nvSpPr>
            <p:cNvPr id="1155" name="Google Shape;1155;p23"/>
            <p:cNvSpPr/>
            <p:nvPr/>
          </p:nvSpPr>
          <p:spPr>
            <a:xfrm>
              <a:off x="9084384" y="1070667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8277201" y="696485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24"/>
          <p:cNvGrpSpPr/>
          <p:nvPr/>
        </p:nvGrpSpPr>
        <p:grpSpPr>
          <a:xfrm>
            <a:off x="8233126" y="918517"/>
            <a:ext cx="1116017" cy="693194"/>
            <a:chOff x="8570426" y="797917"/>
            <a:chExt cx="1116017" cy="693194"/>
          </a:xfrm>
        </p:grpSpPr>
        <p:sp>
          <p:nvSpPr>
            <p:cNvPr id="1159" name="Google Shape;1159;p24"/>
            <p:cNvSpPr/>
            <p:nvPr/>
          </p:nvSpPr>
          <p:spPr>
            <a:xfrm>
              <a:off x="9084384" y="797917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8570426" y="1228335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24"/>
          <p:cNvGrpSpPr/>
          <p:nvPr/>
        </p:nvGrpSpPr>
        <p:grpSpPr>
          <a:xfrm>
            <a:off x="-423653" y="3465700"/>
            <a:ext cx="3308969" cy="2555658"/>
            <a:chOff x="-423653" y="3465700"/>
            <a:chExt cx="3308969" cy="2555658"/>
          </a:xfrm>
        </p:grpSpPr>
        <p:grpSp>
          <p:nvGrpSpPr>
            <p:cNvPr id="1162" name="Google Shape;1162;p24"/>
            <p:cNvGrpSpPr/>
            <p:nvPr/>
          </p:nvGrpSpPr>
          <p:grpSpPr>
            <a:xfrm>
              <a:off x="1969076" y="4608490"/>
              <a:ext cx="916239" cy="681891"/>
              <a:chOff x="5951675" y="3577056"/>
              <a:chExt cx="1387821" cy="1032855"/>
            </a:xfrm>
          </p:grpSpPr>
          <p:sp>
            <p:nvSpPr>
              <p:cNvPr id="1163" name="Google Shape;1163;p24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4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5" name="Google Shape;1165;p24"/>
            <p:cNvGrpSpPr/>
            <p:nvPr/>
          </p:nvGrpSpPr>
          <p:grpSpPr>
            <a:xfrm flipH="1">
              <a:off x="-423653" y="4165680"/>
              <a:ext cx="1138764" cy="1855677"/>
              <a:chOff x="525125" y="1486050"/>
              <a:chExt cx="2124163" cy="3461439"/>
            </a:xfrm>
          </p:grpSpPr>
          <p:sp>
            <p:nvSpPr>
              <p:cNvPr id="1166" name="Google Shape;1166;p24"/>
              <p:cNvSpPr/>
              <p:nvPr/>
            </p:nvSpPr>
            <p:spPr>
              <a:xfrm>
                <a:off x="2089519" y="1606352"/>
                <a:ext cx="464572" cy="3341135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0379" extrusionOk="0">
                    <a:moveTo>
                      <a:pt x="4044" y="1"/>
                    </a:moveTo>
                    <a:lnTo>
                      <a:pt x="0" y="7533"/>
                    </a:lnTo>
                    <a:lnTo>
                      <a:pt x="0" y="50378"/>
                    </a:lnTo>
                    <a:lnTo>
                      <a:pt x="7005" y="50378"/>
                    </a:lnTo>
                    <a:lnTo>
                      <a:pt x="7005" y="83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4"/>
              <p:cNvSpPr/>
              <p:nvPr/>
            </p:nvSpPr>
            <p:spPr>
              <a:xfrm>
                <a:off x="2250873" y="2667452"/>
                <a:ext cx="174952" cy="39281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4"/>
              <p:cNvSpPr/>
              <p:nvPr/>
            </p:nvSpPr>
            <p:spPr>
              <a:xfrm>
                <a:off x="2369318" y="2671697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4"/>
              <p:cNvSpPr/>
              <p:nvPr/>
            </p:nvSpPr>
            <p:spPr>
              <a:xfrm>
                <a:off x="653386" y="1524780"/>
                <a:ext cx="1436226" cy="3422709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6035" y="0"/>
                    </a:lnTo>
                    <a:lnTo>
                      <a:pt x="1" y="9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4"/>
              <p:cNvSpPr/>
              <p:nvPr/>
            </p:nvSpPr>
            <p:spPr>
              <a:xfrm>
                <a:off x="1502266" y="2648353"/>
                <a:ext cx="359720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4"/>
              <p:cNvSpPr/>
              <p:nvPr/>
            </p:nvSpPr>
            <p:spPr>
              <a:xfrm>
                <a:off x="1537283" y="2648353"/>
                <a:ext cx="324703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5480" extrusionOk="0">
                    <a:moveTo>
                      <a:pt x="0" y="5479"/>
                    </a:moveTo>
                    <a:lnTo>
                      <a:pt x="4895" y="5479"/>
                    </a:lnTo>
                    <a:lnTo>
                      <a:pt x="489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4"/>
              <p:cNvSpPr/>
              <p:nvPr/>
            </p:nvSpPr>
            <p:spPr>
              <a:xfrm>
                <a:off x="653386" y="4570469"/>
                <a:ext cx="1436226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4"/>
              <p:cNvSpPr/>
              <p:nvPr/>
            </p:nvSpPr>
            <p:spPr>
              <a:xfrm>
                <a:off x="2089519" y="4570469"/>
                <a:ext cx="464572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>
                <a:off x="880527" y="2648353"/>
                <a:ext cx="357796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480" extrusionOk="0">
                    <a:moveTo>
                      <a:pt x="1" y="5479"/>
                    </a:moveTo>
                    <a:lnTo>
                      <a:pt x="5395" y="5479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4"/>
              <p:cNvSpPr/>
              <p:nvPr/>
            </p:nvSpPr>
            <p:spPr>
              <a:xfrm>
                <a:off x="907586" y="2648353"/>
                <a:ext cx="330738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5480" extrusionOk="0">
                    <a:moveTo>
                      <a:pt x="1" y="5479"/>
                    </a:moveTo>
                    <a:lnTo>
                      <a:pt x="4987" y="5479"/>
                    </a:lnTo>
                    <a:lnTo>
                      <a:pt x="498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4"/>
              <p:cNvSpPr/>
              <p:nvPr/>
            </p:nvSpPr>
            <p:spPr>
              <a:xfrm>
                <a:off x="526982" y="4801325"/>
                <a:ext cx="2120449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31973" h="2203" extrusionOk="0">
                    <a:moveTo>
                      <a:pt x="1" y="2202"/>
                    </a:moveTo>
                    <a:lnTo>
                      <a:pt x="31973" y="2202"/>
                    </a:lnTo>
                    <a:lnTo>
                      <a:pt x="3197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4"/>
              <p:cNvSpPr/>
              <p:nvPr/>
            </p:nvSpPr>
            <p:spPr>
              <a:xfrm>
                <a:off x="2157562" y="4801325"/>
                <a:ext cx="489840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2203" extrusionOk="0">
                    <a:moveTo>
                      <a:pt x="1" y="2202"/>
                    </a:moveTo>
                    <a:lnTo>
                      <a:pt x="7386" y="2202"/>
                    </a:lnTo>
                    <a:lnTo>
                      <a:pt x="7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4"/>
              <p:cNvSpPr/>
              <p:nvPr/>
            </p:nvSpPr>
            <p:spPr>
              <a:xfrm>
                <a:off x="1096462" y="3635308"/>
                <a:ext cx="520612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7850" h="13159" extrusionOk="0">
                    <a:moveTo>
                      <a:pt x="1" y="13159"/>
                    </a:moveTo>
                    <a:lnTo>
                      <a:pt x="7850" y="13159"/>
                    </a:lnTo>
                    <a:lnTo>
                      <a:pt x="785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1158536" y="3635308"/>
                <a:ext cx="458536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13159" extrusionOk="0">
                    <a:moveTo>
                      <a:pt x="0" y="13159"/>
                    </a:moveTo>
                    <a:lnTo>
                      <a:pt x="6914" y="13159"/>
                    </a:lnTo>
                    <a:lnTo>
                      <a:pt x="69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1214973" y="3693603"/>
                <a:ext cx="308852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731" extrusionOk="0">
                    <a:moveTo>
                      <a:pt x="0" y="1731"/>
                    </a:moveTo>
                    <a:lnTo>
                      <a:pt x="4656" y="1731"/>
                    </a:lnTo>
                    <a:lnTo>
                      <a:pt x="46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1251780" y="3693603"/>
                <a:ext cx="27204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1731" extrusionOk="0">
                    <a:moveTo>
                      <a:pt x="1" y="1731"/>
                    </a:moveTo>
                    <a:lnTo>
                      <a:pt x="4101" y="1731"/>
                    </a:lnTo>
                    <a:lnTo>
                      <a:pt x="410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4"/>
              <p:cNvSpPr/>
              <p:nvPr/>
            </p:nvSpPr>
            <p:spPr>
              <a:xfrm>
                <a:off x="1055476" y="3553670"/>
                <a:ext cx="600793" cy="81706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1232" extrusionOk="0">
                    <a:moveTo>
                      <a:pt x="0" y="1"/>
                    </a:moveTo>
                    <a:lnTo>
                      <a:pt x="9059" y="1"/>
                    </a:lnTo>
                    <a:lnTo>
                      <a:pt x="9059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4"/>
              <p:cNvSpPr/>
              <p:nvPr/>
            </p:nvSpPr>
            <p:spPr>
              <a:xfrm>
                <a:off x="1306361" y="4504217"/>
                <a:ext cx="310709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4"/>
              <p:cNvSpPr/>
              <p:nvPr/>
            </p:nvSpPr>
            <p:spPr>
              <a:xfrm>
                <a:off x="859107" y="4702444"/>
                <a:ext cx="454823" cy="98949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4"/>
              <p:cNvSpPr/>
              <p:nvPr/>
            </p:nvSpPr>
            <p:spPr>
              <a:xfrm>
                <a:off x="971981" y="4607342"/>
                <a:ext cx="427764" cy="9516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4"/>
              <p:cNvSpPr/>
              <p:nvPr/>
            </p:nvSpPr>
            <p:spPr>
              <a:xfrm>
                <a:off x="1057333" y="4504217"/>
                <a:ext cx="451109" cy="1031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4"/>
              <p:cNvSpPr/>
              <p:nvPr/>
            </p:nvSpPr>
            <p:spPr>
              <a:xfrm>
                <a:off x="1485023" y="4104049"/>
                <a:ext cx="87277" cy="87277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316" extrusionOk="0">
                    <a:moveTo>
                      <a:pt x="1316" y="640"/>
                    </a:moveTo>
                    <a:cubicBezTo>
                      <a:pt x="1316" y="1020"/>
                      <a:pt x="1027" y="1316"/>
                      <a:pt x="676" y="1316"/>
                    </a:cubicBezTo>
                    <a:cubicBezTo>
                      <a:pt x="296" y="1316"/>
                      <a:pt x="0" y="1020"/>
                      <a:pt x="0" y="640"/>
                    </a:cubicBezTo>
                    <a:cubicBezTo>
                      <a:pt x="0" y="289"/>
                      <a:pt x="296" y="0"/>
                      <a:pt x="676" y="0"/>
                    </a:cubicBezTo>
                    <a:cubicBezTo>
                      <a:pt x="1027" y="0"/>
                      <a:pt x="1316" y="289"/>
                      <a:pt x="1316" y="6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4"/>
              <p:cNvSpPr/>
              <p:nvPr/>
            </p:nvSpPr>
            <p:spPr>
              <a:xfrm>
                <a:off x="2386628" y="2671697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4"/>
              <p:cNvSpPr/>
              <p:nvPr/>
            </p:nvSpPr>
            <p:spPr>
              <a:xfrm>
                <a:off x="2250873" y="3289655"/>
                <a:ext cx="174952" cy="392349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16" extrusionOk="0">
                    <a:moveTo>
                      <a:pt x="1" y="1"/>
                    </a:moveTo>
                    <a:lnTo>
                      <a:pt x="2638" y="85"/>
                    </a:lnTo>
                    <a:lnTo>
                      <a:pt x="2638" y="5916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4"/>
              <p:cNvSpPr/>
              <p:nvPr/>
            </p:nvSpPr>
            <p:spPr>
              <a:xfrm>
                <a:off x="2369318" y="3293435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4"/>
              <p:cNvSpPr/>
              <p:nvPr/>
            </p:nvSpPr>
            <p:spPr>
              <a:xfrm>
                <a:off x="2386628" y="3293435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4"/>
              <p:cNvSpPr/>
              <p:nvPr/>
            </p:nvSpPr>
            <p:spPr>
              <a:xfrm>
                <a:off x="880527" y="2648353"/>
                <a:ext cx="357796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1731" extrusionOk="0">
                    <a:moveTo>
                      <a:pt x="1" y="1731"/>
                    </a:moveTo>
                    <a:lnTo>
                      <a:pt x="5395" y="1731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843721" y="3005612"/>
                <a:ext cx="433335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34" h="1499" extrusionOk="0">
                    <a:moveTo>
                      <a:pt x="0" y="1499"/>
                    </a:moveTo>
                    <a:lnTo>
                      <a:pt x="6534" y="1499"/>
                    </a:lnTo>
                    <a:lnTo>
                      <a:pt x="653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1502266" y="2648353"/>
                <a:ext cx="35972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1467316" y="3005612"/>
                <a:ext cx="431478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rgbClr val="C55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4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4"/>
              <p:cNvSpPr/>
              <p:nvPr/>
            </p:nvSpPr>
            <p:spPr>
              <a:xfrm>
                <a:off x="525125" y="1486050"/>
                <a:ext cx="1849930" cy="717450"/>
              </a:xfrm>
              <a:custGeom>
                <a:avLst/>
                <a:gdLst/>
                <a:ahLst/>
                <a:cxnLst/>
                <a:rect l="l" t="t" r="r" b="b"/>
                <a:pathLst>
                  <a:path w="27894" h="10818" extrusionOk="0">
                    <a:moveTo>
                      <a:pt x="27893" y="0"/>
                    </a:moveTo>
                    <a:lnTo>
                      <a:pt x="6415" y="0"/>
                    </a:lnTo>
                    <a:lnTo>
                      <a:pt x="1" y="10817"/>
                    </a:lnTo>
                    <a:lnTo>
                      <a:pt x="21943" y="108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>
                <a:off x="2355789" y="1579360"/>
                <a:ext cx="268264" cy="680112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10255" extrusionOk="0">
                    <a:moveTo>
                      <a:pt x="4045" y="10254"/>
                    </a:moveTo>
                    <a:lnTo>
                      <a:pt x="261" y="0"/>
                    </a:lnTo>
                    <a:lnTo>
                      <a:pt x="1" y="471"/>
                    </a:lnTo>
                    <a:lnTo>
                      <a:pt x="2990" y="8707"/>
                    </a:lnTo>
                    <a:lnTo>
                      <a:pt x="2990" y="10254"/>
                    </a:lnTo>
                    <a:lnTo>
                      <a:pt x="3630" y="10254"/>
                    </a:lnTo>
                    <a:lnTo>
                      <a:pt x="3630" y="1025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0" name="Google Shape;1200;p24"/>
              <p:cNvGrpSpPr/>
              <p:nvPr/>
            </p:nvGrpSpPr>
            <p:grpSpPr>
              <a:xfrm>
                <a:off x="973439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1201" name="Google Shape;1201;p24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24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3" name="Google Shape;1203;p24"/>
              <p:cNvGrpSpPr/>
              <p:nvPr/>
            </p:nvGrpSpPr>
            <p:grpSpPr>
              <a:xfrm>
                <a:off x="1640414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1204" name="Google Shape;1204;p24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24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06" name="Google Shape;1206;p24"/>
            <p:cNvGrpSpPr/>
            <p:nvPr/>
          </p:nvGrpSpPr>
          <p:grpSpPr>
            <a:xfrm flipH="1">
              <a:off x="415695" y="4542586"/>
              <a:ext cx="1753484" cy="1361026"/>
              <a:chOff x="3654620" y="3548886"/>
              <a:chExt cx="1753484" cy="1361026"/>
            </a:xfrm>
          </p:grpSpPr>
          <p:sp>
            <p:nvSpPr>
              <p:cNvPr id="1207" name="Google Shape;1207;p24"/>
              <p:cNvSpPr/>
              <p:nvPr/>
            </p:nvSpPr>
            <p:spPr>
              <a:xfrm>
                <a:off x="4298755" y="3957848"/>
                <a:ext cx="1059784" cy="945459"/>
              </a:xfrm>
              <a:custGeom>
                <a:avLst/>
                <a:gdLst/>
                <a:ahLst/>
                <a:cxnLst/>
                <a:rect l="l" t="t" r="r" b="b"/>
                <a:pathLst>
                  <a:path w="22563" h="20129" extrusionOk="0">
                    <a:moveTo>
                      <a:pt x="1" y="1"/>
                    </a:moveTo>
                    <a:lnTo>
                      <a:pt x="1" y="20129"/>
                    </a:lnTo>
                    <a:lnTo>
                      <a:pt x="22563" y="20129"/>
                    </a:lnTo>
                    <a:lnTo>
                      <a:pt x="225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3698583" y="3609664"/>
                <a:ext cx="600230" cy="1293648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27542" extrusionOk="0">
                    <a:moveTo>
                      <a:pt x="12547" y="7414"/>
                    </a:moveTo>
                    <a:lnTo>
                      <a:pt x="6330" y="1"/>
                    </a:lnTo>
                    <a:lnTo>
                      <a:pt x="0" y="7385"/>
                    </a:lnTo>
                    <a:lnTo>
                      <a:pt x="0" y="27542"/>
                    </a:lnTo>
                    <a:lnTo>
                      <a:pt x="12779" y="27542"/>
                    </a:lnTo>
                    <a:lnTo>
                      <a:pt x="12779" y="74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3876267" y="3935725"/>
                <a:ext cx="242177" cy="242177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5156" extrusionOk="0">
                    <a:moveTo>
                      <a:pt x="2575" y="5155"/>
                    </a:moveTo>
                    <a:cubicBezTo>
                      <a:pt x="3981" y="5155"/>
                      <a:pt x="5156" y="3988"/>
                      <a:pt x="5156" y="2581"/>
                    </a:cubicBezTo>
                    <a:cubicBezTo>
                      <a:pt x="5156" y="1147"/>
                      <a:pt x="3981" y="0"/>
                      <a:pt x="2575" y="0"/>
                    </a:cubicBezTo>
                    <a:cubicBezTo>
                      <a:pt x="1168" y="0"/>
                      <a:pt x="1" y="1147"/>
                      <a:pt x="1" y="2581"/>
                    </a:cubicBezTo>
                    <a:cubicBezTo>
                      <a:pt x="1" y="3988"/>
                      <a:pt x="1168" y="5155"/>
                      <a:pt x="2575" y="51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3894116" y="3935725"/>
                <a:ext cx="224329" cy="240862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5128" extrusionOk="0">
                    <a:moveTo>
                      <a:pt x="2406" y="0"/>
                    </a:moveTo>
                    <a:cubicBezTo>
                      <a:pt x="3721" y="92"/>
                      <a:pt x="4776" y="1203"/>
                      <a:pt x="4776" y="2581"/>
                    </a:cubicBezTo>
                    <a:cubicBezTo>
                      <a:pt x="4776" y="3925"/>
                      <a:pt x="3721" y="5043"/>
                      <a:pt x="2406" y="5127"/>
                    </a:cubicBezTo>
                    <a:cubicBezTo>
                      <a:pt x="1055" y="5043"/>
                      <a:pt x="1" y="3925"/>
                      <a:pt x="1" y="2581"/>
                    </a:cubicBezTo>
                    <a:cubicBezTo>
                      <a:pt x="1" y="1203"/>
                      <a:pt x="1055" y="92"/>
                      <a:pt x="24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3909334" y="3943992"/>
                <a:ext cx="170501" cy="205165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4368" extrusionOk="0">
                    <a:moveTo>
                      <a:pt x="2813" y="0"/>
                    </a:moveTo>
                    <a:cubicBezTo>
                      <a:pt x="3102" y="120"/>
                      <a:pt x="3397" y="296"/>
                      <a:pt x="3629" y="499"/>
                    </a:cubicBezTo>
                    <a:lnTo>
                      <a:pt x="612" y="4368"/>
                    </a:lnTo>
                    <a:cubicBezTo>
                      <a:pt x="352" y="4164"/>
                      <a:pt x="148" y="3896"/>
                      <a:pt x="0" y="3608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3965791" y="3993545"/>
                <a:ext cx="144433" cy="180412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841" extrusionOk="0">
                    <a:moveTo>
                      <a:pt x="2870" y="0"/>
                    </a:moveTo>
                    <a:cubicBezTo>
                      <a:pt x="2955" y="120"/>
                      <a:pt x="3018" y="267"/>
                      <a:pt x="3074" y="380"/>
                    </a:cubicBezTo>
                    <a:lnTo>
                      <a:pt x="380" y="3840"/>
                    </a:lnTo>
                    <a:cubicBezTo>
                      <a:pt x="233" y="3784"/>
                      <a:pt x="113" y="3749"/>
                      <a:pt x="1" y="3692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3654620" y="3548886"/>
                <a:ext cx="1753484" cy="409015"/>
              </a:xfrm>
              <a:custGeom>
                <a:avLst/>
                <a:gdLst/>
                <a:ahLst/>
                <a:cxnLst/>
                <a:rect l="l" t="t" r="r" b="b"/>
                <a:pathLst>
                  <a:path w="37332" h="8708" extrusionOk="0">
                    <a:moveTo>
                      <a:pt x="1" y="8152"/>
                    </a:moveTo>
                    <a:lnTo>
                      <a:pt x="6942" y="1"/>
                    </a:lnTo>
                    <a:lnTo>
                      <a:pt x="30446" y="1"/>
                    </a:lnTo>
                    <a:lnTo>
                      <a:pt x="37332" y="8061"/>
                    </a:lnTo>
                    <a:lnTo>
                      <a:pt x="36776" y="8708"/>
                    </a:lnTo>
                    <a:lnTo>
                      <a:pt x="13483" y="8708"/>
                    </a:lnTo>
                    <a:lnTo>
                      <a:pt x="7266" y="1295"/>
                    </a:lnTo>
                    <a:lnTo>
                      <a:pt x="908" y="8708"/>
                    </a:lnTo>
                    <a:lnTo>
                      <a:pt x="380" y="87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3980680" y="3556495"/>
                <a:ext cx="1427418" cy="409015"/>
              </a:xfrm>
              <a:custGeom>
                <a:avLst/>
                <a:gdLst/>
                <a:ahLst/>
                <a:cxnLst/>
                <a:rect l="l" t="t" r="r" b="b"/>
                <a:pathLst>
                  <a:path w="30390" h="8708" extrusionOk="0">
                    <a:moveTo>
                      <a:pt x="0" y="1"/>
                    </a:moveTo>
                    <a:lnTo>
                      <a:pt x="23504" y="1"/>
                    </a:lnTo>
                    <a:lnTo>
                      <a:pt x="30390" y="8061"/>
                    </a:lnTo>
                    <a:lnTo>
                      <a:pt x="29834" y="8708"/>
                    </a:lnTo>
                    <a:lnTo>
                      <a:pt x="7385" y="8708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4287858" y="3927459"/>
                <a:ext cx="1120235" cy="30437"/>
              </a:xfrm>
              <a:custGeom>
                <a:avLst/>
                <a:gdLst/>
                <a:ahLst/>
                <a:cxnLst/>
                <a:rect l="l" t="t" r="r" b="b"/>
                <a:pathLst>
                  <a:path w="23850" h="648" extrusionOk="0">
                    <a:moveTo>
                      <a:pt x="23850" y="1"/>
                    </a:moveTo>
                    <a:lnTo>
                      <a:pt x="23294" y="648"/>
                    </a:lnTo>
                    <a:lnTo>
                      <a:pt x="1" y="648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3672468" y="3595808"/>
                <a:ext cx="323435" cy="362092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7709" extrusionOk="0">
                    <a:moveTo>
                      <a:pt x="6654" y="0"/>
                    </a:moveTo>
                    <a:lnTo>
                      <a:pt x="0" y="7709"/>
                    </a:lnTo>
                    <a:lnTo>
                      <a:pt x="528" y="7709"/>
                    </a:lnTo>
                    <a:lnTo>
                      <a:pt x="6886" y="2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4410118" y="4095280"/>
                <a:ext cx="323764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5015" extrusionOk="0">
                    <a:moveTo>
                      <a:pt x="0" y="5015"/>
                    </a:moveTo>
                    <a:lnTo>
                      <a:pt x="6892" y="5015"/>
                    </a:lnTo>
                    <a:lnTo>
                      <a:pt x="68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4"/>
              <p:cNvSpPr/>
              <p:nvPr/>
            </p:nvSpPr>
            <p:spPr>
              <a:xfrm>
                <a:off x="4410118" y="4095280"/>
                <a:ext cx="300326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5015" extrusionOk="0">
                    <a:moveTo>
                      <a:pt x="0" y="5015"/>
                    </a:moveTo>
                    <a:lnTo>
                      <a:pt x="6393" y="5015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4"/>
              <p:cNvSpPr/>
              <p:nvPr/>
            </p:nvSpPr>
            <p:spPr>
              <a:xfrm>
                <a:off x="4553468" y="4095280"/>
                <a:ext cx="13574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015" extrusionOk="0">
                    <a:moveTo>
                      <a:pt x="0" y="5015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89" y="50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>
                <a:off x="4696489" y="4095280"/>
                <a:ext cx="13950" cy="235555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15" extrusionOk="0">
                    <a:moveTo>
                      <a:pt x="1" y="5015"/>
                    </a:moveTo>
                    <a:lnTo>
                      <a:pt x="296" y="5015"/>
                    </a:lnTo>
                    <a:lnTo>
                      <a:pt x="29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>
                <a:off x="4410118" y="4205611"/>
                <a:ext cx="300326" cy="15218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324" extrusionOk="0">
                    <a:moveTo>
                      <a:pt x="0" y="324"/>
                    </a:moveTo>
                    <a:lnTo>
                      <a:pt x="6393" y="324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>
                <a:off x="4436515" y="4254271"/>
                <a:ext cx="47956" cy="51808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3" extrusionOk="0">
                    <a:moveTo>
                      <a:pt x="935" y="1"/>
                    </a:moveTo>
                    <a:cubicBezTo>
                      <a:pt x="913" y="1"/>
                      <a:pt x="896" y="14"/>
                      <a:pt x="880" y="47"/>
                    </a:cubicBezTo>
                    <a:lnTo>
                      <a:pt x="29" y="983"/>
                    </a:lnTo>
                    <a:cubicBezTo>
                      <a:pt x="1" y="1011"/>
                      <a:pt x="1" y="1074"/>
                      <a:pt x="29" y="1102"/>
                    </a:cubicBezTo>
                    <a:lnTo>
                      <a:pt x="85" y="1102"/>
                    </a:lnTo>
                    <a:cubicBezTo>
                      <a:pt x="113" y="1102"/>
                      <a:pt x="141" y="1102"/>
                      <a:pt x="141" y="1074"/>
                    </a:cubicBezTo>
                    <a:lnTo>
                      <a:pt x="992" y="132"/>
                    </a:lnTo>
                    <a:cubicBezTo>
                      <a:pt x="1020" y="104"/>
                      <a:pt x="1020" y="47"/>
                      <a:pt x="992" y="19"/>
                    </a:cubicBezTo>
                    <a:cubicBezTo>
                      <a:pt x="969" y="8"/>
                      <a:pt x="951" y="1"/>
                      <a:pt x="935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>
                <a:off x="4476157" y="4241730"/>
                <a:ext cx="46970" cy="518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>
                <a:off x="4611287" y="4131587"/>
                <a:ext cx="48238" cy="51949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106" extrusionOk="0">
                    <a:moveTo>
                      <a:pt x="936" y="1"/>
                    </a:moveTo>
                    <a:cubicBezTo>
                      <a:pt x="914" y="1"/>
                      <a:pt x="893" y="8"/>
                      <a:pt x="879" y="22"/>
                    </a:cubicBezTo>
                    <a:lnTo>
                      <a:pt x="28" y="957"/>
                    </a:lnTo>
                    <a:cubicBezTo>
                      <a:pt x="0" y="985"/>
                      <a:pt x="0" y="1049"/>
                      <a:pt x="56" y="1077"/>
                    </a:cubicBezTo>
                    <a:lnTo>
                      <a:pt x="85" y="1105"/>
                    </a:lnTo>
                    <a:cubicBezTo>
                      <a:pt x="113" y="1105"/>
                      <a:pt x="148" y="1077"/>
                      <a:pt x="148" y="1077"/>
                    </a:cubicBezTo>
                    <a:lnTo>
                      <a:pt x="992" y="142"/>
                    </a:lnTo>
                    <a:cubicBezTo>
                      <a:pt x="1027" y="106"/>
                      <a:pt x="1027" y="50"/>
                      <a:pt x="992" y="22"/>
                    </a:cubicBezTo>
                    <a:cubicBezTo>
                      <a:pt x="978" y="8"/>
                      <a:pt x="957" y="1"/>
                      <a:pt x="936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>
                <a:off x="3900878" y="4389919"/>
                <a:ext cx="228650" cy="513382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930" extrusionOk="0">
                    <a:moveTo>
                      <a:pt x="1" y="10930"/>
                    </a:moveTo>
                    <a:lnTo>
                      <a:pt x="4868" y="10930"/>
                    </a:lnTo>
                    <a:lnTo>
                      <a:pt x="486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>
                <a:off x="3924505" y="4389919"/>
                <a:ext cx="202206" cy="513382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10930" extrusionOk="0">
                    <a:moveTo>
                      <a:pt x="1" y="10930"/>
                    </a:moveTo>
                    <a:lnTo>
                      <a:pt x="4305" y="10930"/>
                    </a:lnTo>
                    <a:lnTo>
                      <a:pt x="430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3949304" y="4414718"/>
                <a:ext cx="136119" cy="50915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1084" extrusionOk="0">
                    <a:moveTo>
                      <a:pt x="0" y="1083"/>
                    </a:moveTo>
                    <a:lnTo>
                      <a:pt x="2898" y="1083"/>
                    </a:lnTo>
                    <a:lnTo>
                      <a:pt x="28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4"/>
              <p:cNvSpPr/>
              <p:nvPr/>
            </p:nvSpPr>
            <p:spPr>
              <a:xfrm>
                <a:off x="3878945" y="4354269"/>
                <a:ext cx="265615" cy="35697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760" extrusionOk="0">
                    <a:moveTo>
                      <a:pt x="0" y="0"/>
                    </a:moveTo>
                    <a:lnTo>
                      <a:pt x="5655" y="0"/>
                    </a:lnTo>
                    <a:lnTo>
                      <a:pt x="5655" y="760"/>
                    </a:lnTo>
                    <a:lnTo>
                      <a:pt x="0" y="76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4"/>
              <p:cNvSpPr/>
              <p:nvPr/>
            </p:nvSpPr>
            <p:spPr>
              <a:xfrm>
                <a:off x="3902382" y="4772437"/>
                <a:ext cx="224329" cy="13085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786" extrusionOk="0">
                    <a:moveTo>
                      <a:pt x="0" y="2786"/>
                    </a:moveTo>
                    <a:lnTo>
                      <a:pt x="4776" y="2786"/>
                    </a:lnTo>
                    <a:lnTo>
                      <a:pt x="477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3793696" y="4859333"/>
                <a:ext cx="199565" cy="50579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936" extrusionOk="0">
                    <a:moveTo>
                      <a:pt x="1027" y="0"/>
                    </a:moveTo>
                    <a:lnTo>
                      <a:pt x="1027" y="0"/>
                    </a:lnTo>
                    <a:lnTo>
                      <a:pt x="1" y="0"/>
                    </a:lnTo>
                    <a:lnTo>
                      <a:pt x="1" y="936"/>
                    </a:lnTo>
                    <a:lnTo>
                      <a:pt x="4248" y="936"/>
                    </a:lnTo>
                    <a:lnTo>
                      <a:pt x="42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3841933" y="4818044"/>
                <a:ext cx="188350" cy="41334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880" extrusionOk="0">
                    <a:moveTo>
                      <a:pt x="0" y="0"/>
                    </a:moveTo>
                    <a:lnTo>
                      <a:pt x="0" y="879"/>
                    </a:lnTo>
                    <a:lnTo>
                      <a:pt x="4009" y="879"/>
                    </a:lnTo>
                    <a:lnTo>
                      <a:pt x="4009" y="0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3880260" y="4772437"/>
                <a:ext cx="198213" cy="45655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972" extrusionOk="0">
                    <a:moveTo>
                      <a:pt x="0" y="971"/>
                    </a:moveTo>
                    <a:lnTo>
                      <a:pt x="4220" y="971"/>
                    </a:lnTo>
                    <a:lnTo>
                      <a:pt x="422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4068841" y="4596396"/>
                <a:ext cx="38703" cy="3870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824" extrusionOk="0">
                    <a:moveTo>
                      <a:pt x="824" y="408"/>
                    </a:moveTo>
                    <a:cubicBezTo>
                      <a:pt x="824" y="619"/>
                      <a:pt x="648" y="823"/>
                      <a:pt x="409" y="823"/>
                    </a:cubicBezTo>
                    <a:cubicBezTo>
                      <a:pt x="177" y="823"/>
                      <a:pt x="1" y="619"/>
                      <a:pt x="1" y="408"/>
                    </a:cubicBezTo>
                    <a:cubicBezTo>
                      <a:pt x="1" y="176"/>
                      <a:pt x="177" y="0"/>
                      <a:pt x="409" y="0"/>
                    </a:cubicBezTo>
                    <a:cubicBezTo>
                      <a:pt x="648" y="0"/>
                      <a:pt x="824" y="176"/>
                      <a:pt x="824" y="4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4417023" y="4438156"/>
                <a:ext cx="315216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4896" extrusionOk="0">
                    <a:moveTo>
                      <a:pt x="1" y="4895"/>
                    </a:moveTo>
                    <a:lnTo>
                      <a:pt x="6710" y="4895"/>
                    </a:lnTo>
                    <a:lnTo>
                      <a:pt x="671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4417023" y="4438156"/>
                <a:ext cx="293422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4896" extrusionOk="0">
                    <a:moveTo>
                      <a:pt x="1" y="4895"/>
                    </a:moveTo>
                    <a:lnTo>
                      <a:pt x="6246" y="4895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4557413" y="4438156"/>
                <a:ext cx="12588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896" extrusionOk="0">
                    <a:moveTo>
                      <a:pt x="1" y="4895"/>
                    </a:moveTo>
                    <a:lnTo>
                      <a:pt x="1" y="0"/>
                    </a:lnTo>
                    <a:lnTo>
                      <a:pt x="268" y="0"/>
                    </a:lnTo>
                    <a:lnTo>
                      <a:pt x="268" y="48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4695174" y="4438156"/>
                <a:ext cx="15265" cy="22996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896" extrusionOk="0">
                    <a:moveTo>
                      <a:pt x="1" y="4895"/>
                    </a:moveTo>
                    <a:lnTo>
                      <a:pt x="324" y="4895"/>
                    </a:lnTo>
                    <a:lnTo>
                      <a:pt x="32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4417023" y="4545528"/>
                <a:ext cx="293422" cy="13903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296" extrusionOk="0">
                    <a:moveTo>
                      <a:pt x="1" y="296"/>
                    </a:moveTo>
                    <a:lnTo>
                      <a:pt x="6246" y="296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4459624" y="4475544"/>
                <a:ext cx="45655" cy="50869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83" extrusionOk="0">
                    <a:moveTo>
                      <a:pt x="884" y="1"/>
                    </a:moveTo>
                    <a:cubicBezTo>
                      <a:pt x="861" y="1"/>
                      <a:pt x="838" y="10"/>
                      <a:pt x="824" y="27"/>
                    </a:cubicBezTo>
                    <a:lnTo>
                      <a:pt x="36" y="935"/>
                    </a:lnTo>
                    <a:cubicBezTo>
                      <a:pt x="1" y="963"/>
                      <a:pt x="1" y="1019"/>
                      <a:pt x="36" y="1047"/>
                    </a:cubicBezTo>
                    <a:cubicBezTo>
                      <a:pt x="36" y="1047"/>
                      <a:pt x="64" y="1082"/>
                      <a:pt x="92" y="1082"/>
                    </a:cubicBezTo>
                    <a:cubicBezTo>
                      <a:pt x="92" y="1082"/>
                      <a:pt x="121" y="1047"/>
                      <a:pt x="149" y="1047"/>
                    </a:cubicBezTo>
                    <a:lnTo>
                      <a:pt x="943" y="112"/>
                    </a:lnTo>
                    <a:cubicBezTo>
                      <a:pt x="972" y="84"/>
                      <a:pt x="972" y="55"/>
                      <a:pt x="943" y="27"/>
                    </a:cubicBezTo>
                    <a:cubicBezTo>
                      <a:pt x="929" y="10"/>
                      <a:pt x="906" y="1"/>
                      <a:pt x="88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4"/>
              <p:cNvSpPr/>
              <p:nvPr/>
            </p:nvSpPr>
            <p:spPr>
              <a:xfrm>
                <a:off x="4626458" y="4578876"/>
                <a:ext cx="46641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077" extrusionOk="0">
                    <a:moveTo>
                      <a:pt x="907" y="1"/>
                    </a:moveTo>
                    <a:cubicBezTo>
                      <a:pt x="885" y="1"/>
                      <a:pt x="862" y="8"/>
                      <a:pt x="845" y="22"/>
                    </a:cubicBezTo>
                    <a:lnTo>
                      <a:pt x="29" y="929"/>
                    </a:lnTo>
                    <a:cubicBezTo>
                      <a:pt x="1" y="957"/>
                      <a:pt x="29" y="1020"/>
                      <a:pt x="57" y="1048"/>
                    </a:cubicBezTo>
                    <a:lnTo>
                      <a:pt x="85" y="1077"/>
                    </a:lnTo>
                    <a:cubicBezTo>
                      <a:pt x="113" y="1077"/>
                      <a:pt x="141" y="1048"/>
                      <a:pt x="141" y="1048"/>
                    </a:cubicBezTo>
                    <a:lnTo>
                      <a:pt x="964" y="113"/>
                    </a:lnTo>
                    <a:cubicBezTo>
                      <a:pt x="992" y="78"/>
                      <a:pt x="992" y="50"/>
                      <a:pt x="964" y="22"/>
                    </a:cubicBezTo>
                    <a:cubicBezTo>
                      <a:pt x="950" y="8"/>
                      <a:pt x="929" y="1"/>
                      <a:pt x="907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4"/>
              <p:cNvSpPr/>
              <p:nvPr/>
            </p:nvSpPr>
            <p:spPr>
              <a:xfrm>
                <a:off x="4594754" y="4589773"/>
                <a:ext cx="45279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077" extrusionOk="0">
                    <a:moveTo>
                      <a:pt x="894" y="1"/>
                    </a:moveTo>
                    <a:cubicBezTo>
                      <a:pt x="880" y="1"/>
                      <a:pt x="866" y="8"/>
                      <a:pt x="851" y="22"/>
                    </a:cubicBezTo>
                    <a:lnTo>
                      <a:pt x="29" y="964"/>
                    </a:lnTo>
                    <a:cubicBezTo>
                      <a:pt x="0" y="992"/>
                      <a:pt x="0" y="1020"/>
                      <a:pt x="29" y="1048"/>
                    </a:cubicBezTo>
                    <a:cubicBezTo>
                      <a:pt x="29" y="1077"/>
                      <a:pt x="57" y="1077"/>
                      <a:pt x="85" y="1077"/>
                    </a:cubicBezTo>
                    <a:cubicBezTo>
                      <a:pt x="85" y="1077"/>
                      <a:pt x="113" y="1077"/>
                      <a:pt x="148" y="1048"/>
                    </a:cubicBezTo>
                    <a:lnTo>
                      <a:pt x="964" y="141"/>
                    </a:lnTo>
                    <a:cubicBezTo>
                      <a:pt x="964" y="113"/>
                      <a:pt x="964" y="57"/>
                      <a:pt x="936" y="22"/>
                    </a:cubicBezTo>
                    <a:cubicBezTo>
                      <a:pt x="922" y="8"/>
                      <a:pt x="908" y="1"/>
                      <a:pt x="89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2" name="Google Shape;1242;p24"/>
            <p:cNvSpPr/>
            <p:nvPr/>
          </p:nvSpPr>
          <p:spPr>
            <a:xfrm>
              <a:off x="304923" y="3465700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59225" y="2141689"/>
            <a:ext cx="4360200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859225" y="1101800"/>
            <a:ext cx="1501500" cy="1076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800" b="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6" name="Google Shape;16;p3"/>
          <p:cNvGrpSpPr/>
          <p:nvPr/>
        </p:nvGrpSpPr>
        <p:grpSpPr>
          <a:xfrm>
            <a:off x="375950" y="-9175"/>
            <a:ext cx="259800" cy="5165400"/>
            <a:chOff x="375950" y="-9175"/>
            <a:chExt cx="259800" cy="5165400"/>
          </a:xfrm>
        </p:grpSpPr>
        <p:cxnSp>
          <p:nvCxnSpPr>
            <p:cNvPr id="17" name="Google Shape;17;p3"/>
            <p:cNvCxnSpPr/>
            <p:nvPr/>
          </p:nvCxnSpPr>
          <p:spPr>
            <a:xfrm>
              <a:off x="505850" y="-9175"/>
              <a:ext cx="0" cy="516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18;p3"/>
            <p:cNvSpPr/>
            <p:nvPr/>
          </p:nvSpPr>
          <p:spPr>
            <a:xfrm>
              <a:off x="375950" y="0"/>
              <a:ext cx="259800" cy="288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253109" y="563123"/>
            <a:ext cx="1416256" cy="652339"/>
            <a:chOff x="8259609" y="727348"/>
            <a:chExt cx="1416256" cy="652339"/>
          </a:xfrm>
        </p:grpSpPr>
        <p:sp>
          <p:nvSpPr>
            <p:cNvPr id="23" name="Google Shape;23;p4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4"/>
          <p:cNvGrpSpPr/>
          <p:nvPr/>
        </p:nvGrpSpPr>
        <p:grpSpPr>
          <a:xfrm>
            <a:off x="7406032" y="3765300"/>
            <a:ext cx="1899385" cy="2709266"/>
            <a:chOff x="7406032" y="3765300"/>
            <a:chExt cx="1899385" cy="2709266"/>
          </a:xfrm>
        </p:grpSpPr>
        <p:sp>
          <p:nvSpPr>
            <p:cNvPr id="26" name="Google Shape;26;p4"/>
            <p:cNvSpPr/>
            <p:nvPr/>
          </p:nvSpPr>
          <p:spPr>
            <a:xfrm>
              <a:off x="8532661" y="3765300"/>
              <a:ext cx="363955" cy="503182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1428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4"/>
            <p:cNvGrpSpPr/>
            <p:nvPr/>
          </p:nvGrpSpPr>
          <p:grpSpPr>
            <a:xfrm>
              <a:off x="7406032" y="4900355"/>
              <a:ext cx="943279" cy="769683"/>
              <a:chOff x="6073689" y="3577056"/>
              <a:chExt cx="1265807" cy="1032855"/>
            </a:xfrm>
          </p:grpSpPr>
          <p:sp>
            <p:nvSpPr>
              <p:cNvPr id="28" name="Google Shape;28;p4"/>
              <p:cNvSpPr/>
              <p:nvPr/>
            </p:nvSpPr>
            <p:spPr>
              <a:xfrm>
                <a:off x="6073689" y="3695000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4"/>
            <p:cNvGrpSpPr/>
            <p:nvPr/>
          </p:nvGrpSpPr>
          <p:grpSpPr>
            <a:xfrm>
              <a:off x="8141832" y="4466220"/>
              <a:ext cx="1163585" cy="2008346"/>
              <a:chOff x="4537475" y="1366675"/>
              <a:chExt cx="1878265" cy="3241882"/>
            </a:xfrm>
          </p:grpSpPr>
          <p:sp>
            <p:nvSpPr>
              <p:cNvPr id="31" name="Google Shape;31;p4"/>
              <p:cNvSpPr/>
              <p:nvPr/>
            </p:nvSpPr>
            <p:spPr>
              <a:xfrm>
                <a:off x="4537475" y="1460411"/>
                <a:ext cx="1404092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24117" h="2463" extrusionOk="0">
                    <a:moveTo>
                      <a:pt x="2167" y="2462"/>
                    </a:moveTo>
                    <a:lnTo>
                      <a:pt x="23793" y="2462"/>
                    </a:lnTo>
                    <a:lnTo>
                      <a:pt x="23793" y="2462"/>
                    </a:lnTo>
                    <a:lnTo>
                      <a:pt x="24117" y="2462"/>
                    </a:lnTo>
                    <a:lnTo>
                      <a:pt x="2411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4"/>
              <p:cNvSpPr/>
              <p:nvPr/>
            </p:nvSpPr>
            <p:spPr>
              <a:xfrm>
                <a:off x="5934610" y="1460411"/>
                <a:ext cx="479500" cy="143402"/>
              </a:xfrm>
              <a:custGeom>
                <a:avLst/>
                <a:gdLst/>
                <a:ahLst/>
                <a:cxnLst/>
                <a:rect l="l" t="t" r="r" b="b"/>
                <a:pathLst>
                  <a:path w="8236" h="2463" extrusionOk="0">
                    <a:moveTo>
                      <a:pt x="267" y="1"/>
                    </a:moveTo>
                    <a:lnTo>
                      <a:pt x="28" y="1"/>
                    </a:lnTo>
                    <a:lnTo>
                      <a:pt x="0" y="2462"/>
                    </a:lnTo>
                    <a:lnTo>
                      <a:pt x="6801" y="2462"/>
                    </a:lnTo>
                    <a:lnTo>
                      <a:pt x="6801" y="2462"/>
                    </a:lnTo>
                    <a:lnTo>
                      <a:pt x="6857" y="2462"/>
                    </a:lnTo>
                    <a:lnTo>
                      <a:pt x="82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5922733" y="1603752"/>
                <a:ext cx="407889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1609" extrusionOk="0">
                    <a:moveTo>
                      <a:pt x="0" y="51608"/>
                    </a:moveTo>
                    <a:lnTo>
                      <a:pt x="7005" y="51608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6064385" y="2606907"/>
                <a:ext cx="153643" cy="344852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6064385" y="1939923"/>
                <a:ext cx="153643" cy="343163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5894" extrusionOk="0">
                    <a:moveTo>
                      <a:pt x="1" y="0"/>
                    </a:moveTo>
                    <a:lnTo>
                      <a:pt x="2638" y="64"/>
                    </a:lnTo>
                    <a:lnTo>
                      <a:pt x="2638" y="5894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4661952" y="1603752"/>
                <a:ext cx="1260812" cy="300480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5931291" y="1366675"/>
                <a:ext cx="484449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1611" extrusionOk="0">
                    <a:moveTo>
                      <a:pt x="1" y="1611"/>
                    </a:moveTo>
                    <a:lnTo>
                      <a:pt x="8321" y="1611"/>
                    </a:lnTo>
                    <a:lnTo>
                      <a:pt x="832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5407591" y="2590139"/>
                <a:ext cx="31537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80" extrusionOk="0">
                    <a:moveTo>
                      <a:pt x="1" y="5479"/>
                    </a:moveTo>
                    <a:lnTo>
                      <a:pt x="5416" y="5479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5438332" y="2590139"/>
                <a:ext cx="284638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80" extrusionOk="0">
                    <a:moveTo>
                      <a:pt x="0" y="5479"/>
                    </a:moveTo>
                    <a:lnTo>
                      <a:pt x="4888" y="5479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>
                <a:off x="4661952" y="4277570"/>
                <a:ext cx="1260812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5922733" y="4277570"/>
                <a:ext cx="407889" cy="330937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5407591" y="1921059"/>
                <a:ext cx="31537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5452" extrusionOk="0">
                    <a:moveTo>
                      <a:pt x="1" y="5451"/>
                    </a:moveTo>
                    <a:lnTo>
                      <a:pt x="5416" y="545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5438332" y="1921059"/>
                <a:ext cx="284638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5452" extrusionOk="0">
                    <a:moveTo>
                      <a:pt x="0" y="5451"/>
                    </a:moveTo>
                    <a:lnTo>
                      <a:pt x="4888" y="5451"/>
                    </a:lnTo>
                    <a:lnTo>
                      <a:pt x="488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407591" y="1921059"/>
                <a:ext cx="315378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083" extrusionOk="0">
                    <a:moveTo>
                      <a:pt x="1" y="2083"/>
                    </a:moveTo>
                    <a:lnTo>
                      <a:pt x="5416" y="2083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5376909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4861360" y="2590139"/>
                <a:ext cx="315785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885521" y="2590139"/>
                <a:ext cx="291624" cy="31905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80" extrusionOk="0">
                    <a:moveTo>
                      <a:pt x="1" y="5479"/>
                    </a:moveTo>
                    <a:lnTo>
                      <a:pt x="5008" y="5479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4861360" y="1921059"/>
                <a:ext cx="315785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52" extrusionOk="0">
                    <a:moveTo>
                      <a:pt x="1" y="5451"/>
                    </a:moveTo>
                    <a:lnTo>
                      <a:pt x="5423" y="545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4885521" y="1921059"/>
                <a:ext cx="291624" cy="317429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5452" extrusionOk="0">
                    <a:moveTo>
                      <a:pt x="1" y="5451"/>
                    </a:moveTo>
                    <a:lnTo>
                      <a:pt x="5008" y="5451"/>
                    </a:lnTo>
                    <a:lnTo>
                      <a:pt x="500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861360" y="1921059"/>
                <a:ext cx="315785" cy="121277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2083" extrusionOk="0">
                    <a:moveTo>
                      <a:pt x="1" y="2083"/>
                    </a:moveTo>
                    <a:lnTo>
                      <a:pt x="5423" y="2083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4830677" y="2236794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8"/>
                    </a:moveTo>
                    <a:lnTo>
                      <a:pt x="6506" y="1498"/>
                    </a:lnTo>
                    <a:lnTo>
                      <a:pt x="650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4583353" y="4480238"/>
                <a:ext cx="1830728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31445" h="2203" extrusionOk="0">
                    <a:moveTo>
                      <a:pt x="0" y="2202"/>
                    </a:moveTo>
                    <a:lnTo>
                      <a:pt x="31445" y="2202"/>
                    </a:lnTo>
                    <a:lnTo>
                      <a:pt x="314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5985786" y="4480238"/>
                <a:ext cx="428325" cy="128264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2203" extrusionOk="0">
                    <a:moveTo>
                      <a:pt x="0" y="2202"/>
                    </a:moveTo>
                    <a:lnTo>
                      <a:pt x="7357" y="2202"/>
                    </a:lnTo>
                    <a:lnTo>
                      <a:pt x="7357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5050986" y="3456590"/>
                <a:ext cx="456969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7849" h="13159" extrusionOk="0">
                    <a:moveTo>
                      <a:pt x="0" y="13159"/>
                    </a:moveTo>
                    <a:lnTo>
                      <a:pt x="7849" y="13159"/>
                    </a:lnTo>
                    <a:lnTo>
                      <a:pt x="78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2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5107053" y="3456590"/>
                <a:ext cx="400903" cy="766150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13159" extrusionOk="0">
                    <a:moveTo>
                      <a:pt x="1" y="13159"/>
                    </a:moveTo>
                    <a:lnTo>
                      <a:pt x="6886" y="13159"/>
                    </a:lnTo>
                    <a:lnTo>
                      <a:pt x="688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5187340" y="3507766"/>
                <a:ext cx="238760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1731" extrusionOk="0">
                    <a:moveTo>
                      <a:pt x="0" y="1731"/>
                    </a:moveTo>
                    <a:lnTo>
                      <a:pt x="4100" y="1731"/>
                    </a:lnTo>
                    <a:lnTo>
                      <a:pt x="41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5014947" y="3384919"/>
                <a:ext cx="529045" cy="71730"/>
              </a:xfrm>
              <a:custGeom>
                <a:avLst/>
                <a:gdLst/>
                <a:ahLst/>
                <a:cxnLst/>
                <a:rect l="l" t="t" r="r" b="b"/>
                <a:pathLst>
                  <a:path w="9087" h="1232" extrusionOk="0">
                    <a:moveTo>
                      <a:pt x="0" y="1"/>
                    </a:moveTo>
                    <a:lnTo>
                      <a:pt x="9087" y="1"/>
                    </a:lnTo>
                    <a:lnTo>
                      <a:pt x="9087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5235198" y="4219406"/>
                <a:ext cx="272761" cy="26089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842554" y="4393430"/>
                <a:ext cx="399273" cy="86868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4941647" y="4309941"/>
                <a:ext cx="375519" cy="8354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016577" y="4219406"/>
                <a:ext cx="396012" cy="905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5393676" y="3868099"/>
                <a:ext cx="77025" cy="76621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16" extrusionOk="0">
                    <a:moveTo>
                      <a:pt x="1323" y="640"/>
                    </a:moveTo>
                    <a:cubicBezTo>
                      <a:pt x="1323" y="1020"/>
                      <a:pt x="999" y="1316"/>
                      <a:pt x="648" y="1316"/>
                    </a:cubicBezTo>
                    <a:cubicBezTo>
                      <a:pt x="296" y="1316"/>
                      <a:pt x="1" y="1020"/>
                      <a:pt x="1" y="640"/>
                    </a:cubicBezTo>
                    <a:cubicBezTo>
                      <a:pt x="1" y="289"/>
                      <a:pt x="296" y="0"/>
                      <a:pt x="648" y="0"/>
                    </a:cubicBezTo>
                    <a:cubicBezTo>
                      <a:pt x="999" y="0"/>
                      <a:pt x="1323" y="289"/>
                      <a:pt x="1323" y="6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6183564" y="2610633"/>
                <a:ext cx="34466" cy="34112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6183564" y="1943591"/>
                <a:ext cx="34466" cy="33949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831" extrusionOk="0">
                    <a:moveTo>
                      <a:pt x="0" y="5831"/>
                    </a:moveTo>
                    <a:lnTo>
                      <a:pt x="591" y="5831"/>
                    </a:lnTo>
                    <a:lnTo>
                      <a:pt x="59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4537475" y="1366675"/>
                <a:ext cx="1412708" cy="93796"/>
              </a:xfrm>
              <a:custGeom>
                <a:avLst/>
                <a:gdLst/>
                <a:ahLst/>
                <a:cxnLst/>
                <a:rect l="l" t="t" r="r" b="b"/>
                <a:pathLst>
                  <a:path w="24265" h="1611" extrusionOk="0">
                    <a:moveTo>
                      <a:pt x="1" y="1611"/>
                    </a:moveTo>
                    <a:lnTo>
                      <a:pt x="24264" y="1611"/>
                    </a:lnTo>
                    <a:lnTo>
                      <a:pt x="2426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4861360" y="2590139"/>
                <a:ext cx="315785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4830677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5407591" y="2590139"/>
                <a:ext cx="315378" cy="100783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1731" extrusionOk="0">
                    <a:moveTo>
                      <a:pt x="1" y="1731"/>
                    </a:moveTo>
                    <a:lnTo>
                      <a:pt x="5416" y="1731"/>
                    </a:lnTo>
                    <a:lnTo>
                      <a:pt x="541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5376909" y="2903778"/>
                <a:ext cx="378779" cy="87276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0" name="Google Shape;70;p4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4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Introductio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253109" y="563123"/>
            <a:ext cx="1416256" cy="652339"/>
            <a:chOff x="8259609" y="727348"/>
            <a:chExt cx="1416256" cy="652339"/>
          </a:xfrm>
        </p:grpSpPr>
        <p:sp>
          <p:nvSpPr>
            <p:cNvPr id="23" name="Google Shape;23;p4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" name="Google Shape;70;p4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4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76F681-94A5-A6F9-40DB-D80ABF3B6B6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01201804"/>
              </p:ext>
            </p:extLst>
          </p:nvPr>
        </p:nvGraphicFramePr>
        <p:xfrm>
          <a:off x="0" y="4884419"/>
          <a:ext cx="9144000" cy="259080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106722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771114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220843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355050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726494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68942631"/>
                    </a:ext>
                  </a:extLst>
                </a:gridCol>
              </a:tblGrid>
              <a:tr h="20767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tx1">
                              <a:lumMod val="75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Introductions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Methodologies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Approach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Walkthrough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Limitations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Conclusion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04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98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Methodologie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253109" y="563123"/>
            <a:ext cx="1416256" cy="652339"/>
            <a:chOff x="8259609" y="727348"/>
            <a:chExt cx="1416256" cy="652339"/>
          </a:xfrm>
        </p:grpSpPr>
        <p:sp>
          <p:nvSpPr>
            <p:cNvPr id="23" name="Google Shape;23;p4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" name="Google Shape;70;p4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4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76F681-94A5-A6F9-40DB-D80ABF3B6B6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1801420"/>
              </p:ext>
            </p:extLst>
          </p:nvPr>
        </p:nvGraphicFramePr>
        <p:xfrm>
          <a:off x="0" y="4884419"/>
          <a:ext cx="9144000" cy="259080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106722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771114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220843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355050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726494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68942631"/>
                    </a:ext>
                  </a:extLst>
                </a:gridCol>
              </a:tblGrid>
              <a:tr h="20767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Introductions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tx1">
                              <a:lumMod val="75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Methodologies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Approach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Walkthrough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Limitations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Conclusion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04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03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Approach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253109" y="563123"/>
            <a:ext cx="1416256" cy="652339"/>
            <a:chOff x="8259609" y="727348"/>
            <a:chExt cx="1416256" cy="652339"/>
          </a:xfrm>
        </p:grpSpPr>
        <p:sp>
          <p:nvSpPr>
            <p:cNvPr id="23" name="Google Shape;23;p4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" name="Google Shape;70;p4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4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76F681-94A5-A6F9-40DB-D80ABF3B6B6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6477705"/>
              </p:ext>
            </p:extLst>
          </p:nvPr>
        </p:nvGraphicFramePr>
        <p:xfrm>
          <a:off x="0" y="4884419"/>
          <a:ext cx="9144000" cy="259080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106722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771114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220843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355050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726494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68942631"/>
                    </a:ext>
                  </a:extLst>
                </a:gridCol>
              </a:tblGrid>
              <a:tr h="20767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Introductions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Methodologies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tx1">
                              <a:lumMod val="75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Approach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Walkthrough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Limitations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Conclusion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04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417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Walkthrough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253109" y="563123"/>
            <a:ext cx="1416256" cy="652339"/>
            <a:chOff x="8259609" y="727348"/>
            <a:chExt cx="1416256" cy="652339"/>
          </a:xfrm>
        </p:grpSpPr>
        <p:sp>
          <p:nvSpPr>
            <p:cNvPr id="23" name="Google Shape;23;p4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" name="Google Shape;70;p4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4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76F681-94A5-A6F9-40DB-D80ABF3B6B6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59759779"/>
              </p:ext>
            </p:extLst>
          </p:nvPr>
        </p:nvGraphicFramePr>
        <p:xfrm>
          <a:off x="0" y="4884419"/>
          <a:ext cx="9144000" cy="259080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106722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771114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220843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355050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726494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68942631"/>
                    </a:ext>
                  </a:extLst>
                </a:gridCol>
              </a:tblGrid>
              <a:tr h="20767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Introductions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Methodologies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Approach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tx1">
                              <a:lumMod val="75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Walkthrough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Limitations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Conclusion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04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11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Limitatio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253109" y="563123"/>
            <a:ext cx="1416256" cy="652339"/>
            <a:chOff x="8259609" y="727348"/>
            <a:chExt cx="1416256" cy="652339"/>
          </a:xfrm>
        </p:grpSpPr>
        <p:sp>
          <p:nvSpPr>
            <p:cNvPr id="23" name="Google Shape;23;p4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" name="Google Shape;70;p4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4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76F681-94A5-A6F9-40DB-D80ABF3B6B6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84429634"/>
              </p:ext>
            </p:extLst>
          </p:nvPr>
        </p:nvGraphicFramePr>
        <p:xfrm>
          <a:off x="0" y="4884419"/>
          <a:ext cx="9144000" cy="259080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106722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7711148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220843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355050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726494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68942631"/>
                    </a:ext>
                  </a:extLst>
                </a:gridCol>
              </a:tblGrid>
              <a:tr h="20767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Introductions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Methodologies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Approach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Walkthrough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tx1">
                              <a:lumMod val="75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Limitations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tx1">
                              <a:lumMod val="75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Conclusion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04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90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Opportunitie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 b="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253109" y="563123"/>
            <a:ext cx="1416256" cy="652339"/>
            <a:chOff x="8259609" y="727348"/>
            <a:chExt cx="1416256" cy="652339"/>
          </a:xfrm>
        </p:grpSpPr>
        <p:sp>
          <p:nvSpPr>
            <p:cNvPr id="23" name="Google Shape;23;p4"/>
            <p:cNvSpPr/>
            <p:nvPr/>
          </p:nvSpPr>
          <p:spPr>
            <a:xfrm>
              <a:off x="8259609" y="1218342"/>
              <a:ext cx="602060" cy="161345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697876" y="727348"/>
              <a:ext cx="977989" cy="262775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" name="Google Shape;70;p4"/>
          <p:cNvCxnSpPr/>
          <p:nvPr/>
        </p:nvCxnSpPr>
        <p:spPr>
          <a:xfrm>
            <a:off x="0" y="337575"/>
            <a:ext cx="915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4"/>
          <p:cNvSpPr/>
          <p:nvPr/>
        </p:nvSpPr>
        <p:spPr>
          <a:xfrm rot="-5400000">
            <a:off x="26100" y="181575"/>
            <a:ext cx="259800" cy="3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76F681-94A5-A6F9-40DB-D80ABF3B6B6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98857963"/>
              </p:ext>
            </p:extLst>
          </p:nvPr>
        </p:nvGraphicFramePr>
        <p:xfrm>
          <a:off x="0" y="4884419"/>
          <a:ext cx="9144002" cy="259080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411067224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47711148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62208434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535505047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37264944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0061336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3568942631"/>
                    </a:ext>
                  </a:extLst>
                </a:gridCol>
              </a:tblGrid>
              <a:tr h="20767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Introductions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Methodologies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Approach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Walkthrough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Limitations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chemeClr val="tx1">
                              <a:lumMod val="75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Opportunities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Yu Gothic UI" panose="020B0500000000000000" pitchFamily="34" charset="-128"/>
                          <a:ea typeface="Yu Gothic UI" panose="020B0500000000000000" pitchFamily="34" charset="-128"/>
                          <a:cs typeface="Helvetica Neue" panose="02000503000000020004" pitchFamily="2" charset="0"/>
                          <a:sym typeface="Arial"/>
                        </a:rPr>
                        <a:t>Conclusion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4C44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04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12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6" r:id="rId17"/>
    <p:sldLayoutId id="2147483669" r:id="rId18"/>
    <p:sldLayoutId id="2147483670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205096C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straitstimes.com/singapore/politics/more-singles-fewer-babies-slowest-population-growth-since-1965-5-highlights-of" TargetMode="External"/><Relationship Id="rId4" Type="http://schemas.openxmlformats.org/officeDocument/2006/relationships/hyperlink" Target="https://www.straitstimes.com/business/property/demand-for-housing-loans-from-hdb-expected-to-grow-as-bank-rates-rise?close=tru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8"/>
          <p:cNvSpPr txBox="1">
            <a:spLocks noGrp="1"/>
          </p:cNvSpPr>
          <p:nvPr>
            <p:ph type="ctrTitle"/>
          </p:nvPr>
        </p:nvSpPr>
        <p:spPr>
          <a:xfrm>
            <a:off x="715225" y="604100"/>
            <a:ext cx="4518600" cy="31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800" dirty="0"/>
              <a:t>HBD HOUSING LOANS FOR SINGLES</a:t>
            </a:r>
            <a:br>
              <a:rPr lang="en" sz="4800" dirty="0"/>
            </a:br>
            <a:r>
              <a:rPr lang="en" sz="2000" dirty="0"/>
              <a:t>G2 – Group 3</a:t>
            </a:r>
            <a:endParaRPr dirty="0"/>
          </a:p>
        </p:txBody>
      </p:sp>
      <p:sp>
        <p:nvSpPr>
          <p:cNvPr id="1254" name="Google Shape;1254;p28"/>
          <p:cNvSpPr txBox="1">
            <a:spLocks noGrp="1"/>
          </p:cNvSpPr>
          <p:nvPr>
            <p:ph type="subTitle" idx="1"/>
          </p:nvPr>
        </p:nvSpPr>
        <p:spPr>
          <a:xfrm>
            <a:off x="715100" y="3633174"/>
            <a:ext cx="4518600" cy="1307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Edwin Chong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Elizabeth Lim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Nur </a:t>
            </a:r>
            <a:r>
              <a:rPr lang="en" err="1"/>
              <a:t>Hazlinda</a:t>
            </a: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Sneha Murali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 Zihao</a:t>
            </a:r>
          </a:p>
        </p:txBody>
      </p:sp>
      <p:sp>
        <p:nvSpPr>
          <p:cNvPr id="1255" name="Google Shape;1255;p28"/>
          <p:cNvSpPr/>
          <p:nvPr/>
        </p:nvSpPr>
        <p:spPr>
          <a:xfrm flipH="1">
            <a:off x="4474564" y="4531451"/>
            <a:ext cx="1187836" cy="615367"/>
          </a:xfrm>
          <a:custGeom>
            <a:avLst/>
            <a:gdLst/>
            <a:ahLst/>
            <a:cxnLst/>
            <a:rect l="l" t="t" r="r" b="b"/>
            <a:pathLst>
              <a:path w="49380" h="25579" extrusionOk="0">
                <a:moveTo>
                  <a:pt x="0" y="28"/>
                </a:moveTo>
                <a:lnTo>
                  <a:pt x="0" y="25579"/>
                </a:lnTo>
                <a:lnTo>
                  <a:pt x="49379" y="25579"/>
                </a:lnTo>
                <a:cubicBezTo>
                  <a:pt x="45335" y="20480"/>
                  <a:pt x="38801" y="18019"/>
                  <a:pt x="32380" y="18757"/>
                </a:cubicBezTo>
                <a:cubicBezTo>
                  <a:pt x="32029" y="17315"/>
                  <a:pt x="31473" y="15909"/>
                  <a:pt x="30622" y="14594"/>
                </a:cubicBezTo>
                <a:cubicBezTo>
                  <a:pt x="27021" y="8876"/>
                  <a:pt x="19812" y="6506"/>
                  <a:pt x="13335" y="8468"/>
                </a:cubicBezTo>
                <a:cubicBezTo>
                  <a:pt x="13068" y="7265"/>
                  <a:pt x="12632" y="6098"/>
                  <a:pt x="11928" y="4979"/>
                </a:cubicBezTo>
                <a:cubicBezTo>
                  <a:pt x="10226" y="2286"/>
                  <a:pt x="7441" y="556"/>
                  <a:pt x="4424" y="0"/>
                </a:cubicBezTo>
                <a:lnTo>
                  <a:pt x="120" y="0"/>
                </a:lnTo>
                <a:cubicBezTo>
                  <a:pt x="92" y="0"/>
                  <a:pt x="29" y="28"/>
                  <a:pt x="0" y="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725" dist="104775" dir="8280000" algn="bl" rotWithShape="0">
              <a:schemeClr val="dk1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6" name="Google Shape;1256;p28"/>
          <p:cNvGrpSpPr/>
          <p:nvPr/>
        </p:nvGrpSpPr>
        <p:grpSpPr>
          <a:xfrm>
            <a:off x="5619422" y="-328375"/>
            <a:ext cx="3897620" cy="1959215"/>
            <a:chOff x="5619422" y="1000275"/>
            <a:chExt cx="3897620" cy="1959215"/>
          </a:xfrm>
        </p:grpSpPr>
        <p:sp>
          <p:nvSpPr>
            <p:cNvPr id="1257" name="Google Shape;1257;p28"/>
            <p:cNvSpPr/>
            <p:nvPr/>
          </p:nvSpPr>
          <p:spPr>
            <a:xfrm>
              <a:off x="8101616" y="2579166"/>
              <a:ext cx="1415426" cy="380324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5619422" y="2205395"/>
              <a:ext cx="958632" cy="256898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>
              <a:off x="8139346" y="1000275"/>
              <a:ext cx="657111" cy="176099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8"/>
          <p:cNvGrpSpPr/>
          <p:nvPr/>
        </p:nvGrpSpPr>
        <p:grpSpPr>
          <a:xfrm>
            <a:off x="5402544" y="2780188"/>
            <a:ext cx="4294670" cy="2375962"/>
            <a:chOff x="5402544" y="2780188"/>
            <a:chExt cx="4294670" cy="2375962"/>
          </a:xfrm>
        </p:grpSpPr>
        <p:sp>
          <p:nvSpPr>
            <p:cNvPr id="1261" name="Google Shape;1261;p28"/>
            <p:cNvSpPr/>
            <p:nvPr/>
          </p:nvSpPr>
          <p:spPr>
            <a:xfrm>
              <a:off x="5462997" y="4340882"/>
              <a:ext cx="775024" cy="804920"/>
            </a:xfrm>
            <a:custGeom>
              <a:avLst/>
              <a:gdLst/>
              <a:ahLst/>
              <a:cxnLst/>
              <a:rect l="l" t="t" r="r" b="b"/>
              <a:pathLst>
                <a:path w="10551" h="10958" extrusionOk="0">
                  <a:moveTo>
                    <a:pt x="1" y="1"/>
                  </a:moveTo>
                  <a:lnTo>
                    <a:pt x="1" y="10958"/>
                  </a:lnTo>
                  <a:lnTo>
                    <a:pt x="10550" y="10958"/>
                  </a:lnTo>
                  <a:lnTo>
                    <a:pt x="105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5402544" y="3860928"/>
              <a:ext cx="815791" cy="480028"/>
            </a:xfrm>
            <a:custGeom>
              <a:avLst/>
              <a:gdLst/>
              <a:ahLst/>
              <a:cxnLst/>
              <a:rect l="l" t="t" r="r" b="b"/>
              <a:pathLst>
                <a:path w="11106" h="6535" extrusionOk="0">
                  <a:moveTo>
                    <a:pt x="11106" y="1"/>
                  </a:moveTo>
                  <a:lnTo>
                    <a:pt x="1" y="5684"/>
                  </a:lnTo>
                  <a:lnTo>
                    <a:pt x="1" y="6535"/>
                  </a:lnTo>
                  <a:lnTo>
                    <a:pt x="11106" y="65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5639214" y="4577480"/>
              <a:ext cx="445872" cy="322982"/>
            </a:xfrm>
            <a:custGeom>
              <a:avLst/>
              <a:gdLst/>
              <a:ahLst/>
              <a:cxnLst/>
              <a:rect l="l" t="t" r="r" b="b"/>
              <a:pathLst>
                <a:path w="6070" h="4397" extrusionOk="0">
                  <a:moveTo>
                    <a:pt x="0" y="4396"/>
                  </a:moveTo>
                  <a:lnTo>
                    <a:pt x="6069" y="4396"/>
                  </a:lnTo>
                  <a:lnTo>
                    <a:pt x="60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5669624" y="4577480"/>
              <a:ext cx="415461" cy="322982"/>
            </a:xfrm>
            <a:custGeom>
              <a:avLst/>
              <a:gdLst/>
              <a:ahLst/>
              <a:cxnLst/>
              <a:rect l="l" t="t" r="r" b="b"/>
              <a:pathLst>
                <a:path w="5656" h="4397" extrusionOk="0">
                  <a:moveTo>
                    <a:pt x="1" y="4396"/>
                  </a:moveTo>
                  <a:lnTo>
                    <a:pt x="5655" y="4396"/>
                  </a:lnTo>
                  <a:lnTo>
                    <a:pt x="565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>
              <a:off x="5669624" y="4577480"/>
              <a:ext cx="21302" cy="322982"/>
            </a:xfrm>
            <a:custGeom>
              <a:avLst/>
              <a:gdLst/>
              <a:ahLst/>
              <a:cxnLst/>
              <a:rect l="l" t="t" r="r" b="b"/>
              <a:pathLst>
                <a:path w="290" h="4397" extrusionOk="0">
                  <a:moveTo>
                    <a:pt x="1" y="4396"/>
                  </a:moveTo>
                  <a:lnTo>
                    <a:pt x="289" y="4396"/>
                  </a:lnTo>
                  <a:lnTo>
                    <a:pt x="2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>
              <a:off x="5669624" y="4728356"/>
              <a:ext cx="415461" cy="19172"/>
            </a:xfrm>
            <a:custGeom>
              <a:avLst/>
              <a:gdLst/>
              <a:ahLst/>
              <a:cxnLst/>
              <a:rect l="l" t="t" r="r" b="b"/>
              <a:pathLst>
                <a:path w="5656" h="261" extrusionOk="0">
                  <a:moveTo>
                    <a:pt x="1" y="260"/>
                  </a:moveTo>
                  <a:lnTo>
                    <a:pt x="5655" y="260"/>
                  </a:lnTo>
                  <a:lnTo>
                    <a:pt x="565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5867511" y="4577480"/>
              <a:ext cx="19686" cy="322982"/>
            </a:xfrm>
            <a:custGeom>
              <a:avLst/>
              <a:gdLst/>
              <a:ahLst/>
              <a:cxnLst/>
              <a:rect l="l" t="t" r="r" b="b"/>
              <a:pathLst>
                <a:path w="268" h="4397" extrusionOk="0">
                  <a:moveTo>
                    <a:pt x="268" y="4396"/>
                  </a:moveTo>
                  <a:lnTo>
                    <a:pt x="268" y="1"/>
                  </a:lnTo>
                  <a:lnTo>
                    <a:pt x="1" y="1"/>
                  </a:lnTo>
                  <a:lnTo>
                    <a:pt x="1" y="43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5921279" y="4616778"/>
              <a:ext cx="75438" cy="81682"/>
            </a:xfrm>
            <a:custGeom>
              <a:avLst/>
              <a:gdLst/>
              <a:ahLst/>
              <a:cxnLst/>
              <a:rect l="l" t="t" r="r" b="b"/>
              <a:pathLst>
                <a:path w="1027" h="1112" extrusionOk="0">
                  <a:moveTo>
                    <a:pt x="914" y="0"/>
                  </a:moveTo>
                  <a:cubicBezTo>
                    <a:pt x="895" y="0"/>
                    <a:pt x="879" y="7"/>
                    <a:pt x="879" y="21"/>
                  </a:cubicBezTo>
                  <a:lnTo>
                    <a:pt x="28" y="964"/>
                  </a:lnTo>
                  <a:cubicBezTo>
                    <a:pt x="0" y="992"/>
                    <a:pt x="0" y="1048"/>
                    <a:pt x="28" y="1076"/>
                  </a:cubicBezTo>
                  <a:cubicBezTo>
                    <a:pt x="63" y="1111"/>
                    <a:pt x="63" y="1111"/>
                    <a:pt x="91" y="1111"/>
                  </a:cubicBezTo>
                  <a:cubicBezTo>
                    <a:pt x="120" y="1111"/>
                    <a:pt x="148" y="1076"/>
                    <a:pt x="148" y="1076"/>
                  </a:cubicBezTo>
                  <a:lnTo>
                    <a:pt x="999" y="141"/>
                  </a:lnTo>
                  <a:cubicBezTo>
                    <a:pt x="1027" y="113"/>
                    <a:pt x="999" y="56"/>
                    <a:pt x="971" y="21"/>
                  </a:cubicBezTo>
                  <a:cubicBezTo>
                    <a:pt x="957" y="7"/>
                    <a:pt x="934" y="0"/>
                    <a:pt x="914" y="0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5972918" y="4612591"/>
              <a:ext cx="75512" cy="81241"/>
            </a:xfrm>
            <a:custGeom>
              <a:avLst/>
              <a:gdLst/>
              <a:ahLst/>
              <a:cxnLst/>
              <a:rect l="l" t="t" r="r" b="b"/>
              <a:pathLst>
                <a:path w="1028" h="1106" extrusionOk="0">
                  <a:moveTo>
                    <a:pt x="939" y="1"/>
                  </a:moveTo>
                  <a:cubicBezTo>
                    <a:pt x="916" y="1"/>
                    <a:pt x="894" y="8"/>
                    <a:pt x="879" y="22"/>
                  </a:cubicBezTo>
                  <a:lnTo>
                    <a:pt x="28" y="957"/>
                  </a:lnTo>
                  <a:cubicBezTo>
                    <a:pt x="0" y="1021"/>
                    <a:pt x="28" y="1049"/>
                    <a:pt x="64" y="1077"/>
                  </a:cubicBezTo>
                  <a:cubicBezTo>
                    <a:pt x="64" y="1105"/>
                    <a:pt x="92" y="1105"/>
                    <a:pt x="92" y="1105"/>
                  </a:cubicBezTo>
                  <a:cubicBezTo>
                    <a:pt x="120" y="1105"/>
                    <a:pt x="148" y="1105"/>
                    <a:pt x="148" y="1077"/>
                  </a:cubicBezTo>
                  <a:lnTo>
                    <a:pt x="999" y="142"/>
                  </a:lnTo>
                  <a:cubicBezTo>
                    <a:pt x="1027" y="113"/>
                    <a:pt x="1027" y="50"/>
                    <a:pt x="999" y="22"/>
                  </a:cubicBezTo>
                  <a:cubicBezTo>
                    <a:pt x="985" y="8"/>
                    <a:pt x="962" y="1"/>
                    <a:pt x="939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5757990" y="4780509"/>
              <a:ext cx="74998" cy="81168"/>
            </a:xfrm>
            <a:custGeom>
              <a:avLst/>
              <a:gdLst/>
              <a:ahLst/>
              <a:cxnLst/>
              <a:rect l="l" t="t" r="r" b="b"/>
              <a:pathLst>
                <a:path w="1021" h="1105" extrusionOk="0">
                  <a:moveTo>
                    <a:pt x="922" y="1"/>
                  </a:moveTo>
                  <a:cubicBezTo>
                    <a:pt x="908" y="1"/>
                    <a:pt x="894" y="8"/>
                    <a:pt x="880" y="22"/>
                  </a:cubicBezTo>
                  <a:lnTo>
                    <a:pt x="29" y="957"/>
                  </a:lnTo>
                  <a:cubicBezTo>
                    <a:pt x="1" y="992"/>
                    <a:pt x="1" y="1048"/>
                    <a:pt x="29" y="1077"/>
                  </a:cubicBezTo>
                  <a:cubicBezTo>
                    <a:pt x="57" y="1105"/>
                    <a:pt x="57" y="1105"/>
                    <a:pt x="85" y="1105"/>
                  </a:cubicBezTo>
                  <a:cubicBezTo>
                    <a:pt x="113" y="1105"/>
                    <a:pt x="141" y="1077"/>
                    <a:pt x="141" y="1077"/>
                  </a:cubicBezTo>
                  <a:lnTo>
                    <a:pt x="992" y="141"/>
                  </a:lnTo>
                  <a:cubicBezTo>
                    <a:pt x="1020" y="113"/>
                    <a:pt x="992" y="50"/>
                    <a:pt x="964" y="22"/>
                  </a:cubicBezTo>
                  <a:cubicBezTo>
                    <a:pt x="950" y="8"/>
                    <a:pt x="936" y="1"/>
                    <a:pt x="922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7156930" y="3667228"/>
              <a:ext cx="1657365" cy="1478576"/>
            </a:xfrm>
            <a:custGeom>
              <a:avLst/>
              <a:gdLst/>
              <a:ahLst/>
              <a:cxnLst/>
              <a:rect l="l" t="t" r="r" b="b"/>
              <a:pathLst>
                <a:path w="22563" h="20129" extrusionOk="0">
                  <a:moveTo>
                    <a:pt x="1" y="1"/>
                  </a:moveTo>
                  <a:lnTo>
                    <a:pt x="1" y="20129"/>
                  </a:lnTo>
                  <a:lnTo>
                    <a:pt x="22563" y="20129"/>
                  </a:lnTo>
                  <a:lnTo>
                    <a:pt x="22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6218329" y="3122708"/>
              <a:ext cx="938681" cy="2023098"/>
            </a:xfrm>
            <a:custGeom>
              <a:avLst/>
              <a:gdLst/>
              <a:ahLst/>
              <a:cxnLst/>
              <a:rect l="l" t="t" r="r" b="b"/>
              <a:pathLst>
                <a:path w="12779" h="27542" extrusionOk="0">
                  <a:moveTo>
                    <a:pt x="12547" y="7414"/>
                  </a:moveTo>
                  <a:lnTo>
                    <a:pt x="6330" y="1"/>
                  </a:lnTo>
                  <a:lnTo>
                    <a:pt x="0" y="7385"/>
                  </a:lnTo>
                  <a:lnTo>
                    <a:pt x="0" y="27542"/>
                  </a:lnTo>
                  <a:lnTo>
                    <a:pt x="12779" y="27542"/>
                  </a:lnTo>
                  <a:lnTo>
                    <a:pt x="12779" y="74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6496207" y="3632631"/>
              <a:ext cx="378734" cy="378734"/>
            </a:xfrm>
            <a:custGeom>
              <a:avLst/>
              <a:gdLst/>
              <a:ahLst/>
              <a:cxnLst/>
              <a:rect l="l" t="t" r="r" b="b"/>
              <a:pathLst>
                <a:path w="5156" h="5156" extrusionOk="0">
                  <a:moveTo>
                    <a:pt x="2575" y="5155"/>
                  </a:moveTo>
                  <a:cubicBezTo>
                    <a:pt x="3981" y="5155"/>
                    <a:pt x="5156" y="3988"/>
                    <a:pt x="5156" y="2581"/>
                  </a:cubicBezTo>
                  <a:cubicBezTo>
                    <a:pt x="5156" y="1147"/>
                    <a:pt x="3981" y="0"/>
                    <a:pt x="2575" y="0"/>
                  </a:cubicBezTo>
                  <a:cubicBezTo>
                    <a:pt x="1168" y="0"/>
                    <a:pt x="1" y="1147"/>
                    <a:pt x="1" y="2581"/>
                  </a:cubicBezTo>
                  <a:cubicBezTo>
                    <a:pt x="1" y="3988"/>
                    <a:pt x="1168" y="5155"/>
                    <a:pt x="2575" y="5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6524120" y="3632631"/>
              <a:ext cx="350821" cy="376677"/>
            </a:xfrm>
            <a:custGeom>
              <a:avLst/>
              <a:gdLst/>
              <a:ahLst/>
              <a:cxnLst/>
              <a:rect l="l" t="t" r="r" b="b"/>
              <a:pathLst>
                <a:path w="4776" h="5128" extrusionOk="0">
                  <a:moveTo>
                    <a:pt x="2406" y="0"/>
                  </a:moveTo>
                  <a:cubicBezTo>
                    <a:pt x="3721" y="92"/>
                    <a:pt x="4776" y="1203"/>
                    <a:pt x="4776" y="2581"/>
                  </a:cubicBezTo>
                  <a:cubicBezTo>
                    <a:pt x="4776" y="3925"/>
                    <a:pt x="3721" y="5043"/>
                    <a:pt x="2406" y="5127"/>
                  </a:cubicBezTo>
                  <a:cubicBezTo>
                    <a:pt x="1055" y="5043"/>
                    <a:pt x="1" y="3925"/>
                    <a:pt x="1" y="2581"/>
                  </a:cubicBezTo>
                  <a:cubicBezTo>
                    <a:pt x="1" y="1203"/>
                    <a:pt x="1055" y="92"/>
                    <a:pt x="2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6547919" y="3645559"/>
              <a:ext cx="266642" cy="320851"/>
            </a:xfrm>
            <a:custGeom>
              <a:avLst/>
              <a:gdLst/>
              <a:ahLst/>
              <a:cxnLst/>
              <a:rect l="l" t="t" r="r" b="b"/>
              <a:pathLst>
                <a:path w="3630" h="4368" extrusionOk="0">
                  <a:moveTo>
                    <a:pt x="2813" y="0"/>
                  </a:moveTo>
                  <a:cubicBezTo>
                    <a:pt x="3102" y="120"/>
                    <a:pt x="3397" y="296"/>
                    <a:pt x="3629" y="499"/>
                  </a:cubicBezTo>
                  <a:lnTo>
                    <a:pt x="612" y="4368"/>
                  </a:lnTo>
                  <a:cubicBezTo>
                    <a:pt x="352" y="4164"/>
                    <a:pt x="148" y="3896"/>
                    <a:pt x="0" y="3608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6636212" y="3723053"/>
              <a:ext cx="225874" cy="282141"/>
            </a:xfrm>
            <a:custGeom>
              <a:avLst/>
              <a:gdLst/>
              <a:ahLst/>
              <a:cxnLst/>
              <a:rect l="l" t="t" r="r" b="b"/>
              <a:pathLst>
                <a:path w="3075" h="3841" extrusionOk="0">
                  <a:moveTo>
                    <a:pt x="2870" y="0"/>
                  </a:moveTo>
                  <a:cubicBezTo>
                    <a:pt x="2955" y="120"/>
                    <a:pt x="3018" y="267"/>
                    <a:pt x="3074" y="380"/>
                  </a:cubicBezTo>
                  <a:lnTo>
                    <a:pt x="380" y="3840"/>
                  </a:lnTo>
                  <a:cubicBezTo>
                    <a:pt x="233" y="3784"/>
                    <a:pt x="113" y="3749"/>
                    <a:pt x="1" y="3692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6149576" y="3027657"/>
              <a:ext cx="2742222" cy="639646"/>
            </a:xfrm>
            <a:custGeom>
              <a:avLst/>
              <a:gdLst/>
              <a:ahLst/>
              <a:cxnLst/>
              <a:rect l="l" t="t" r="r" b="b"/>
              <a:pathLst>
                <a:path w="37332" h="8708" extrusionOk="0">
                  <a:moveTo>
                    <a:pt x="1" y="8152"/>
                  </a:moveTo>
                  <a:lnTo>
                    <a:pt x="6942" y="1"/>
                  </a:lnTo>
                  <a:lnTo>
                    <a:pt x="30446" y="1"/>
                  </a:lnTo>
                  <a:lnTo>
                    <a:pt x="37332" y="8061"/>
                  </a:lnTo>
                  <a:lnTo>
                    <a:pt x="36776" y="8708"/>
                  </a:lnTo>
                  <a:lnTo>
                    <a:pt x="13483" y="8708"/>
                  </a:lnTo>
                  <a:lnTo>
                    <a:pt x="7266" y="1295"/>
                  </a:lnTo>
                  <a:lnTo>
                    <a:pt x="908" y="8708"/>
                  </a:lnTo>
                  <a:lnTo>
                    <a:pt x="380" y="8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7139889" y="3619703"/>
              <a:ext cx="1751902" cy="47599"/>
            </a:xfrm>
            <a:custGeom>
              <a:avLst/>
              <a:gdLst/>
              <a:ahLst/>
              <a:cxnLst/>
              <a:rect l="l" t="t" r="r" b="b"/>
              <a:pathLst>
                <a:path w="23850" h="648" extrusionOk="0">
                  <a:moveTo>
                    <a:pt x="23850" y="1"/>
                  </a:moveTo>
                  <a:lnTo>
                    <a:pt x="23294" y="648"/>
                  </a:lnTo>
                  <a:lnTo>
                    <a:pt x="1" y="648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6177488" y="3101038"/>
              <a:ext cx="505811" cy="566265"/>
            </a:xfrm>
            <a:custGeom>
              <a:avLst/>
              <a:gdLst/>
              <a:ahLst/>
              <a:cxnLst/>
              <a:rect l="l" t="t" r="r" b="b"/>
              <a:pathLst>
                <a:path w="6886" h="7709" extrusionOk="0">
                  <a:moveTo>
                    <a:pt x="6654" y="0"/>
                  </a:moveTo>
                  <a:lnTo>
                    <a:pt x="0" y="7709"/>
                  </a:lnTo>
                  <a:lnTo>
                    <a:pt x="528" y="7709"/>
                  </a:lnTo>
                  <a:lnTo>
                    <a:pt x="6886" y="2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7180730" y="2995631"/>
              <a:ext cx="230502" cy="290441"/>
            </a:xfrm>
            <a:custGeom>
              <a:avLst/>
              <a:gdLst/>
              <a:ahLst/>
              <a:cxnLst/>
              <a:rect l="l" t="t" r="r" b="b"/>
              <a:pathLst>
                <a:path w="3138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137" y="3953"/>
                  </a:lnTo>
                  <a:lnTo>
                    <a:pt x="3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7031911" y="2988946"/>
              <a:ext cx="148893" cy="297125"/>
            </a:xfrm>
            <a:custGeom>
              <a:avLst/>
              <a:gdLst/>
              <a:ahLst/>
              <a:cxnLst/>
              <a:rect l="l" t="t" r="r" b="b"/>
              <a:pathLst>
                <a:path w="2027" h="4045" extrusionOk="0">
                  <a:moveTo>
                    <a:pt x="1851" y="92"/>
                  </a:moveTo>
                  <a:lnTo>
                    <a:pt x="1851" y="92"/>
                  </a:lnTo>
                  <a:lnTo>
                    <a:pt x="1" y="0"/>
                  </a:lnTo>
                  <a:lnTo>
                    <a:pt x="1" y="1702"/>
                  </a:lnTo>
                  <a:lnTo>
                    <a:pt x="2026" y="4044"/>
                  </a:lnTo>
                  <a:lnTo>
                    <a:pt x="2026" y="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7014869" y="2926436"/>
              <a:ext cx="153007" cy="69268"/>
            </a:xfrm>
            <a:custGeom>
              <a:avLst/>
              <a:gdLst/>
              <a:ahLst/>
              <a:cxnLst/>
              <a:rect l="l" t="t" r="r" b="b"/>
              <a:pathLst>
                <a:path w="2083" h="943" extrusionOk="0">
                  <a:moveTo>
                    <a:pt x="2083" y="64"/>
                  </a:moveTo>
                  <a:lnTo>
                    <a:pt x="1" y="0"/>
                  </a:lnTo>
                  <a:lnTo>
                    <a:pt x="1" y="851"/>
                  </a:lnTo>
                  <a:lnTo>
                    <a:pt x="2083" y="9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7167802" y="2931064"/>
              <a:ext cx="269213" cy="64640"/>
            </a:xfrm>
            <a:custGeom>
              <a:avLst/>
              <a:gdLst/>
              <a:ahLst/>
              <a:cxnLst/>
              <a:rect l="l" t="t" r="r" b="b"/>
              <a:pathLst>
                <a:path w="3665" h="880" extrusionOk="0">
                  <a:moveTo>
                    <a:pt x="1" y="880"/>
                  </a:moveTo>
                  <a:lnTo>
                    <a:pt x="3665" y="880"/>
                  </a:lnTo>
                  <a:lnTo>
                    <a:pt x="366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7992328" y="2903151"/>
              <a:ext cx="380791" cy="486199"/>
            </a:xfrm>
            <a:custGeom>
              <a:avLst/>
              <a:gdLst/>
              <a:ahLst/>
              <a:cxnLst/>
              <a:rect l="l" t="t" r="r" b="b"/>
              <a:pathLst>
                <a:path w="5184" h="6619" extrusionOk="0">
                  <a:moveTo>
                    <a:pt x="0" y="3046"/>
                  </a:moveTo>
                  <a:lnTo>
                    <a:pt x="0" y="6619"/>
                  </a:lnTo>
                  <a:lnTo>
                    <a:pt x="5184" y="6619"/>
                  </a:lnTo>
                  <a:lnTo>
                    <a:pt x="5184" y="2751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7768071" y="3124764"/>
              <a:ext cx="224332" cy="264585"/>
            </a:xfrm>
            <a:custGeom>
              <a:avLst/>
              <a:gdLst/>
              <a:ahLst/>
              <a:cxnLst/>
              <a:rect l="l" t="t" r="r" b="b"/>
              <a:pathLst>
                <a:path w="3054" h="3602" extrusionOk="0">
                  <a:moveTo>
                    <a:pt x="2990" y="85"/>
                  </a:moveTo>
                  <a:lnTo>
                    <a:pt x="1" y="85"/>
                  </a:lnTo>
                  <a:lnTo>
                    <a:pt x="3053" y="3602"/>
                  </a:lnTo>
                  <a:lnTo>
                    <a:pt x="3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7626010" y="2780188"/>
              <a:ext cx="859203" cy="350895"/>
            </a:xfrm>
            <a:custGeom>
              <a:avLst/>
              <a:gdLst/>
              <a:ahLst/>
              <a:cxnLst/>
              <a:rect l="l" t="t" r="r" b="b"/>
              <a:pathLst>
                <a:path w="11697" h="4777" extrusionOk="0">
                  <a:moveTo>
                    <a:pt x="1" y="4045"/>
                  </a:moveTo>
                  <a:lnTo>
                    <a:pt x="3433" y="1"/>
                  </a:lnTo>
                  <a:lnTo>
                    <a:pt x="8061" y="1"/>
                  </a:lnTo>
                  <a:lnTo>
                    <a:pt x="11697" y="4045"/>
                  </a:lnTo>
                  <a:lnTo>
                    <a:pt x="11078" y="4776"/>
                  </a:lnTo>
                  <a:lnTo>
                    <a:pt x="10466" y="4776"/>
                  </a:lnTo>
                  <a:lnTo>
                    <a:pt x="7709" y="1675"/>
                  </a:lnTo>
                  <a:lnTo>
                    <a:pt x="4952" y="4776"/>
                  </a:lnTo>
                  <a:lnTo>
                    <a:pt x="556" y="47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7626010" y="2971905"/>
              <a:ext cx="90497" cy="105408"/>
            </a:xfrm>
            <a:custGeom>
              <a:avLst/>
              <a:gdLst/>
              <a:ahLst/>
              <a:cxnLst/>
              <a:rect l="l" t="t" r="r" b="b"/>
              <a:pathLst>
                <a:path w="1232" h="1435" extrusionOk="0">
                  <a:moveTo>
                    <a:pt x="1232" y="0"/>
                  </a:moveTo>
                  <a:lnTo>
                    <a:pt x="1" y="1435"/>
                  </a:lnTo>
                  <a:close/>
                </a:path>
              </a:pathLst>
            </a:custGeom>
            <a:solidFill>
              <a:srgbClr val="332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7626010" y="3077239"/>
              <a:ext cx="363823" cy="53843"/>
            </a:xfrm>
            <a:custGeom>
              <a:avLst/>
              <a:gdLst/>
              <a:ahLst/>
              <a:cxnLst/>
              <a:rect l="l" t="t" r="r" b="b"/>
              <a:pathLst>
                <a:path w="4953" h="733" extrusionOk="0">
                  <a:moveTo>
                    <a:pt x="1" y="1"/>
                  </a:moveTo>
                  <a:lnTo>
                    <a:pt x="556" y="732"/>
                  </a:lnTo>
                  <a:lnTo>
                    <a:pt x="4952" y="732"/>
                  </a:lnTo>
                  <a:lnTo>
                    <a:pt x="4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8192271" y="2877369"/>
              <a:ext cx="247470" cy="253714"/>
            </a:xfrm>
            <a:custGeom>
              <a:avLst/>
              <a:gdLst/>
              <a:ahLst/>
              <a:cxnLst/>
              <a:rect l="l" t="t" r="r" b="b"/>
              <a:pathLst>
                <a:path w="3369" h="3454" extrusionOk="0">
                  <a:moveTo>
                    <a:pt x="3369" y="3453"/>
                  </a:moveTo>
                  <a:lnTo>
                    <a:pt x="2757" y="3453"/>
                  </a:lnTo>
                  <a:lnTo>
                    <a:pt x="0" y="35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7626010" y="2780188"/>
              <a:ext cx="592121" cy="297125"/>
            </a:xfrm>
            <a:custGeom>
              <a:avLst/>
              <a:gdLst/>
              <a:ahLst/>
              <a:cxnLst/>
              <a:rect l="l" t="t" r="r" b="b"/>
              <a:pathLst>
                <a:path w="8061" h="4045" extrusionOk="0">
                  <a:moveTo>
                    <a:pt x="4516" y="4045"/>
                  </a:moveTo>
                  <a:lnTo>
                    <a:pt x="1" y="4045"/>
                  </a:lnTo>
                  <a:lnTo>
                    <a:pt x="3433" y="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rgbClr val="332B45">
                <a:alpha val="568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8080106" y="3081426"/>
              <a:ext cx="226388" cy="245413"/>
            </a:xfrm>
            <a:custGeom>
              <a:avLst/>
              <a:gdLst/>
              <a:ahLst/>
              <a:cxnLst/>
              <a:rect l="l" t="t" r="r" b="b"/>
              <a:pathLst>
                <a:path w="3082" h="3341" extrusionOk="0">
                  <a:moveTo>
                    <a:pt x="1" y="3341"/>
                  </a:moveTo>
                  <a:lnTo>
                    <a:pt x="3081" y="3341"/>
                  </a:lnTo>
                  <a:lnTo>
                    <a:pt x="308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8080106" y="3081426"/>
              <a:ext cx="196419" cy="245413"/>
            </a:xfrm>
            <a:custGeom>
              <a:avLst/>
              <a:gdLst/>
              <a:ahLst/>
              <a:cxnLst/>
              <a:rect l="l" t="t" r="r" b="b"/>
              <a:pathLst>
                <a:path w="2674" h="3341" extrusionOk="0">
                  <a:moveTo>
                    <a:pt x="1" y="3341"/>
                  </a:moveTo>
                  <a:lnTo>
                    <a:pt x="2673" y="3341"/>
                  </a:lnTo>
                  <a:lnTo>
                    <a:pt x="267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8134389" y="3123222"/>
              <a:ext cx="74998" cy="81241"/>
            </a:xfrm>
            <a:custGeom>
              <a:avLst/>
              <a:gdLst/>
              <a:ahLst/>
              <a:cxnLst/>
              <a:rect l="l" t="t" r="r" b="b"/>
              <a:pathLst>
                <a:path w="1021" h="1106" extrusionOk="0">
                  <a:moveTo>
                    <a:pt x="936" y="1"/>
                  </a:moveTo>
                  <a:cubicBezTo>
                    <a:pt x="915" y="1"/>
                    <a:pt x="894" y="8"/>
                    <a:pt x="879" y="22"/>
                  </a:cubicBezTo>
                  <a:lnTo>
                    <a:pt x="28" y="957"/>
                  </a:lnTo>
                  <a:cubicBezTo>
                    <a:pt x="0" y="985"/>
                    <a:pt x="0" y="1049"/>
                    <a:pt x="57" y="1077"/>
                  </a:cubicBezTo>
                  <a:cubicBezTo>
                    <a:pt x="57" y="1105"/>
                    <a:pt x="85" y="1105"/>
                    <a:pt x="85" y="1105"/>
                  </a:cubicBezTo>
                  <a:cubicBezTo>
                    <a:pt x="113" y="1105"/>
                    <a:pt x="141" y="1077"/>
                    <a:pt x="141" y="1077"/>
                  </a:cubicBezTo>
                  <a:lnTo>
                    <a:pt x="992" y="134"/>
                  </a:lnTo>
                  <a:cubicBezTo>
                    <a:pt x="1020" y="106"/>
                    <a:pt x="1020" y="50"/>
                    <a:pt x="992" y="22"/>
                  </a:cubicBezTo>
                  <a:cubicBezTo>
                    <a:pt x="978" y="8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8127631" y="3179268"/>
              <a:ext cx="73455" cy="80947"/>
            </a:xfrm>
            <a:custGeom>
              <a:avLst/>
              <a:gdLst/>
              <a:ahLst/>
              <a:cxnLst/>
              <a:rect l="l" t="t" r="r" b="b"/>
              <a:pathLst>
                <a:path w="1000" h="1102" extrusionOk="0">
                  <a:moveTo>
                    <a:pt x="920" y="0"/>
                  </a:moveTo>
                  <a:cubicBezTo>
                    <a:pt x="895" y="0"/>
                    <a:pt x="868" y="14"/>
                    <a:pt x="852" y="47"/>
                  </a:cubicBezTo>
                  <a:lnTo>
                    <a:pt x="29" y="989"/>
                  </a:lnTo>
                  <a:cubicBezTo>
                    <a:pt x="1" y="1017"/>
                    <a:pt x="1" y="1073"/>
                    <a:pt x="29" y="1102"/>
                  </a:cubicBezTo>
                  <a:lnTo>
                    <a:pt x="92" y="1102"/>
                  </a:lnTo>
                  <a:cubicBezTo>
                    <a:pt x="120" y="1102"/>
                    <a:pt x="120" y="1102"/>
                    <a:pt x="149" y="1073"/>
                  </a:cubicBezTo>
                  <a:lnTo>
                    <a:pt x="971" y="138"/>
                  </a:lnTo>
                  <a:cubicBezTo>
                    <a:pt x="1000" y="110"/>
                    <a:pt x="1000" y="47"/>
                    <a:pt x="971" y="18"/>
                  </a:cubicBezTo>
                  <a:cubicBezTo>
                    <a:pt x="957" y="7"/>
                    <a:pt x="939" y="0"/>
                    <a:pt x="920" y="0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7331091" y="3882157"/>
              <a:ext cx="506325" cy="368377"/>
            </a:xfrm>
            <a:custGeom>
              <a:avLst/>
              <a:gdLst/>
              <a:ahLst/>
              <a:cxnLst/>
              <a:rect l="l" t="t" r="r" b="b"/>
              <a:pathLst>
                <a:path w="6893" h="5015" extrusionOk="0">
                  <a:moveTo>
                    <a:pt x="0" y="5015"/>
                  </a:moveTo>
                  <a:lnTo>
                    <a:pt x="6892" y="5015"/>
                  </a:lnTo>
                  <a:lnTo>
                    <a:pt x="68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7331091" y="3882157"/>
              <a:ext cx="469671" cy="368377"/>
            </a:xfrm>
            <a:custGeom>
              <a:avLst/>
              <a:gdLst/>
              <a:ahLst/>
              <a:cxnLst/>
              <a:rect l="l" t="t" r="r" b="b"/>
              <a:pathLst>
                <a:path w="6394" h="5015" extrusionOk="0">
                  <a:moveTo>
                    <a:pt x="0" y="5015"/>
                  </a:moveTo>
                  <a:lnTo>
                    <a:pt x="6393" y="5015"/>
                  </a:lnTo>
                  <a:lnTo>
                    <a:pt x="6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7555274" y="3882157"/>
              <a:ext cx="21228" cy="368377"/>
            </a:xfrm>
            <a:custGeom>
              <a:avLst/>
              <a:gdLst/>
              <a:ahLst/>
              <a:cxnLst/>
              <a:rect l="l" t="t" r="r" b="b"/>
              <a:pathLst>
                <a:path w="289" h="5015" extrusionOk="0">
                  <a:moveTo>
                    <a:pt x="0" y="5015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89" y="50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7778943" y="3882157"/>
              <a:ext cx="21816" cy="368377"/>
            </a:xfrm>
            <a:custGeom>
              <a:avLst/>
              <a:gdLst/>
              <a:ahLst/>
              <a:cxnLst/>
              <a:rect l="l" t="t" r="r" b="b"/>
              <a:pathLst>
                <a:path w="297" h="5015" extrusionOk="0">
                  <a:moveTo>
                    <a:pt x="1" y="5015"/>
                  </a:moveTo>
                  <a:lnTo>
                    <a:pt x="296" y="5015"/>
                  </a:lnTo>
                  <a:lnTo>
                    <a:pt x="29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7331091" y="4054702"/>
              <a:ext cx="469671" cy="23799"/>
            </a:xfrm>
            <a:custGeom>
              <a:avLst/>
              <a:gdLst/>
              <a:ahLst/>
              <a:cxnLst/>
              <a:rect l="l" t="t" r="r" b="b"/>
              <a:pathLst>
                <a:path w="6394" h="324" extrusionOk="0">
                  <a:moveTo>
                    <a:pt x="0" y="324"/>
                  </a:moveTo>
                  <a:lnTo>
                    <a:pt x="6393" y="324"/>
                  </a:lnTo>
                  <a:lnTo>
                    <a:pt x="6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7372372" y="4130801"/>
              <a:ext cx="74998" cy="81021"/>
            </a:xfrm>
            <a:custGeom>
              <a:avLst/>
              <a:gdLst/>
              <a:ahLst/>
              <a:cxnLst/>
              <a:rect l="l" t="t" r="r" b="b"/>
              <a:pathLst>
                <a:path w="1021" h="1103" extrusionOk="0">
                  <a:moveTo>
                    <a:pt x="935" y="1"/>
                  </a:moveTo>
                  <a:cubicBezTo>
                    <a:pt x="913" y="1"/>
                    <a:pt x="896" y="14"/>
                    <a:pt x="880" y="47"/>
                  </a:cubicBezTo>
                  <a:lnTo>
                    <a:pt x="29" y="983"/>
                  </a:lnTo>
                  <a:cubicBezTo>
                    <a:pt x="1" y="1011"/>
                    <a:pt x="1" y="1074"/>
                    <a:pt x="29" y="1102"/>
                  </a:cubicBezTo>
                  <a:lnTo>
                    <a:pt x="85" y="1102"/>
                  </a:lnTo>
                  <a:cubicBezTo>
                    <a:pt x="113" y="1102"/>
                    <a:pt x="141" y="1102"/>
                    <a:pt x="141" y="1074"/>
                  </a:cubicBezTo>
                  <a:lnTo>
                    <a:pt x="992" y="132"/>
                  </a:lnTo>
                  <a:cubicBezTo>
                    <a:pt x="1020" y="104"/>
                    <a:pt x="1020" y="47"/>
                    <a:pt x="992" y="19"/>
                  </a:cubicBezTo>
                  <a:cubicBezTo>
                    <a:pt x="969" y="8"/>
                    <a:pt x="951" y="1"/>
                    <a:pt x="935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7434368" y="4111189"/>
              <a:ext cx="73455" cy="81021"/>
            </a:xfrm>
            <a:custGeom>
              <a:avLst/>
              <a:gdLst/>
              <a:ahLst/>
              <a:cxnLst/>
              <a:rect l="l" t="t" r="r" b="b"/>
              <a:pathLst>
                <a:path w="1000" h="1103" extrusionOk="0">
                  <a:moveTo>
                    <a:pt x="923" y="0"/>
                  </a:moveTo>
                  <a:cubicBezTo>
                    <a:pt x="897" y="0"/>
                    <a:pt x="868" y="14"/>
                    <a:pt x="852" y="47"/>
                  </a:cubicBezTo>
                  <a:lnTo>
                    <a:pt x="36" y="990"/>
                  </a:lnTo>
                  <a:cubicBezTo>
                    <a:pt x="1" y="1018"/>
                    <a:pt x="1" y="1074"/>
                    <a:pt x="36" y="1102"/>
                  </a:cubicBezTo>
                  <a:lnTo>
                    <a:pt x="92" y="1102"/>
                  </a:lnTo>
                  <a:cubicBezTo>
                    <a:pt x="120" y="1102"/>
                    <a:pt x="120" y="1102"/>
                    <a:pt x="148" y="1074"/>
                  </a:cubicBezTo>
                  <a:lnTo>
                    <a:pt x="971" y="139"/>
                  </a:lnTo>
                  <a:cubicBezTo>
                    <a:pt x="999" y="110"/>
                    <a:pt x="999" y="47"/>
                    <a:pt x="971" y="19"/>
                  </a:cubicBezTo>
                  <a:cubicBezTo>
                    <a:pt x="960" y="7"/>
                    <a:pt x="942" y="0"/>
                    <a:pt x="923" y="0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7645696" y="3938937"/>
              <a:ext cx="75438" cy="81241"/>
            </a:xfrm>
            <a:custGeom>
              <a:avLst/>
              <a:gdLst/>
              <a:ahLst/>
              <a:cxnLst/>
              <a:rect l="l" t="t" r="r" b="b"/>
              <a:pathLst>
                <a:path w="1027" h="1106" extrusionOk="0">
                  <a:moveTo>
                    <a:pt x="936" y="1"/>
                  </a:moveTo>
                  <a:cubicBezTo>
                    <a:pt x="914" y="1"/>
                    <a:pt x="893" y="8"/>
                    <a:pt x="879" y="22"/>
                  </a:cubicBezTo>
                  <a:lnTo>
                    <a:pt x="28" y="957"/>
                  </a:lnTo>
                  <a:cubicBezTo>
                    <a:pt x="0" y="985"/>
                    <a:pt x="0" y="1049"/>
                    <a:pt x="56" y="1077"/>
                  </a:cubicBezTo>
                  <a:lnTo>
                    <a:pt x="85" y="1105"/>
                  </a:lnTo>
                  <a:cubicBezTo>
                    <a:pt x="113" y="1105"/>
                    <a:pt x="148" y="1077"/>
                    <a:pt x="148" y="1077"/>
                  </a:cubicBezTo>
                  <a:lnTo>
                    <a:pt x="992" y="142"/>
                  </a:lnTo>
                  <a:cubicBezTo>
                    <a:pt x="1027" y="106"/>
                    <a:pt x="1027" y="50"/>
                    <a:pt x="992" y="22"/>
                  </a:cubicBezTo>
                  <a:cubicBezTo>
                    <a:pt x="978" y="8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6534695" y="4342938"/>
              <a:ext cx="357579" cy="802863"/>
            </a:xfrm>
            <a:custGeom>
              <a:avLst/>
              <a:gdLst/>
              <a:ahLst/>
              <a:cxnLst/>
              <a:rect l="l" t="t" r="r" b="b"/>
              <a:pathLst>
                <a:path w="4868" h="10930" extrusionOk="0">
                  <a:moveTo>
                    <a:pt x="1" y="10930"/>
                  </a:moveTo>
                  <a:lnTo>
                    <a:pt x="4868" y="10930"/>
                  </a:lnTo>
                  <a:lnTo>
                    <a:pt x="486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6571645" y="4342938"/>
              <a:ext cx="316224" cy="802863"/>
            </a:xfrm>
            <a:custGeom>
              <a:avLst/>
              <a:gdLst/>
              <a:ahLst/>
              <a:cxnLst/>
              <a:rect l="l" t="t" r="r" b="b"/>
              <a:pathLst>
                <a:path w="4305" h="10930" extrusionOk="0">
                  <a:moveTo>
                    <a:pt x="1" y="10930"/>
                  </a:moveTo>
                  <a:lnTo>
                    <a:pt x="4305" y="10930"/>
                  </a:lnTo>
                  <a:lnTo>
                    <a:pt x="430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6610429" y="4381723"/>
              <a:ext cx="212873" cy="79625"/>
            </a:xfrm>
            <a:custGeom>
              <a:avLst/>
              <a:gdLst/>
              <a:ahLst/>
              <a:cxnLst/>
              <a:rect l="l" t="t" r="r" b="b"/>
              <a:pathLst>
                <a:path w="2898" h="1084" extrusionOk="0">
                  <a:moveTo>
                    <a:pt x="0" y="1083"/>
                  </a:moveTo>
                  <a:lnTo>
                    <a:pt x="2898" y="1083"/>
                  </a:lnTo>
                  <a:lnTo>
                    <a:pt x="28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6500394" y="4287186"/>
              <a:ext cx="415388" cy="55826"/>
            </a:xfrm>
            <a:custGeom>
              <a:avLst/>
              <a:gdLst/>
              <a:ahLst/>
              <a:cxnLst/>
              <a:rect l="l" t="t" r="r" b="b"/>
              <a:pathLst>
                <a:path w="5655" h="760" extrusionOk="0">
                  <a:moveTo>
                    <a:pt x="0" y="0"/>
                  </a:moveTo>
                  <a:lnTo>
                    <a:pt x="5655" y="0"/>
                  </a:lnTo>
                  <a:lnTo>
                    <a:pt x="5655" y="760"/>
                  </a:lnTo>
                  <a:lnTo>
                    <a:pt x="0" y="7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6537048" y="4941154"/>
              <a:ext cx="350821" cy="204646"/>
            </a:xfrm>
            <a:custGeom>
              <a:avLst/>
              <a:gdLst/>
              <a:ahLst/>
              <a:cxnLst/>
              <a:rect l="l" t="t" r="r" b="b"/>
              <a:pathLst>
                <a:path w="4776" h="2786" extrusionOk="0">
                  <a:moveTo>
                    <a:pt x="0" y="2786"/>
                  </a:moveTo>
                  <a:lnTo>
                    <a:pt x="4776" y="2786"/>
                  </a:lnTo>
                  <a:lnTo>
                    <a:pt x="477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6367075" y="5077051"/>
              <a:ext cx="312100" cy="79099"/>
            </a:xfrm>
            <a:custGeom>
              <a:avLst/>
              <a:gdLst/>
              <a:ahLst/>
              <a:cxnLst/>
              <a:rect l="l" t="t" r="r" b="b"/>
              <a:pathLst>
                <a:path w="4249" h="936" extrusionOk="0">
                  <a:moveTo>
                    <a:pt x="1027" y="0"/>
                  </a:moveTo>
                  <a:lnTo>
                    <a:pt x="1027" y="0"/>
                  </a:lnTo>
                  <a:lnTo>
                    <a:pt x="1" y="0"/>
                  </a:lnTo>
                  <a:lnTo>
                    <a:pt x="1" y="936"/>
                  </a:lnTo>
                  <a:lnTo>
                    <a:pt x="4248" y="936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6442512" y="5012479"/>
              <a:ext cx="294555" cy="64640"/>
            </a:xfrm>
            <a:custGeom>
              <a:avLst/>
              <a:gdLst/>
              <a:ahLst/>
              <a:cxnLst/>
              <a:rect l="l" t="t" r="r" b="b"/>
              <a:pathLst>
                <a:path w="4010" h="880" extrusionOk="0">
                  <a:moveTo>
                    <a:pt x="0" y="0"/>
                  </a:moveTo>
                  <a:lnTo>
                    <a:pt x="0" y="879"/>
                  </a:lnTo>
                  <a:lnTo>
                    <a:pt x="4009" y="879"/>
                  </a:lnTo>
                  <a:lnTo>
                    <a:pt x="4009" y="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6502451" y="4941154"/>
              <a:ext cx="309980" cy="71398"/>
            </a:xfrm>
            <a:custGeom>
              <a:avLst/>
              <a:gdLst/>
              <a:ahLst/>
              <a:cxnLst/>
              <a:rect l="l" t="t" r="r" b="b"/>
              <a:pathLst>
                <a:path w="4220" h="972" extrusionOk="0">
                  <a:moveTo>
                    <a:pt x="0" y="971"/>
                  </a:moveTo>
                  <a:lnTo>
                    <a:pt x="4220" y="971"/>
                  </a:lnTo>
                  <a:lnTo>
                    <a:pt x="422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6797371" y="4665846"/>
              <a:ext cx="60527" cy="60527"/>
            </a:xfrm>
            <a:custGeom>
              <a:avLst/>
              <a:gdLst/>
              <a:ahLst/>
              <a:cxnLst/>
              <a:rect l="l" t="t" r="r" b="b"/>
              <a:pathLst>
                <a:path w="824" h="824" extrusionOk="0">
                  <a:moveTo>
                    <a:pt x="824" y="408"/>
                  </a:moveTo>
                  <a:cubicBezTo>
                    <a:pt x="824" y="619"/>
                    <a:pt x="648" y="823"/>
                    <a:pt x="409" y="823"/>
                  </a:cubicBezTo>
                  <a:cubicBezTo>
                    <a:pt x="177" y="823"/>
                    <a:pt x="1" y="619"/>
                    <a:pt x="1" y="408"/>
                  </a:cubicBezTo>
                  <a:cubicBezTo>
                    <a:pt x="1" y="176"/>
                    <a:pt x="177" y="0"/>
                    <a:pt x="409" y="0"/>
                  </a:cubicBezTo>
                  <a:cubicBezTo>
                    <a:pt x="648" y="0"/>
                    <a:pt x="824" y="176"/>
                    <a:pt x="824" y="4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7970585" y="4241718"/>
              <a:ext cx="747111" cy="904084"/>
            </a:xfrm>
            <a:custGeom>
              <a:avLst/>
              <a:gdLst/>
              <a:ahLst/>
              <a:cxnLst/>
              <a:rect l="l" t="t" r="r" b="b"/>
              <a:pathLst>
                <a:path w="10171" h="12308" extrusionOk="0">
                  <a:moveTo>
                    <a:pt x="9819" y="0"/>
                  </a:moveTo>
                  <a:lnTo>
                    <a:pt x="1" y="0"/>
                  </a:lnTo>
                  <a:lnTo>
                    <a:pt x="1" y="12308"/>
                  </a:lnTo>
                  <a:lnTo>
                    <a:pt x="10171" y="12308"/>
                  </a:lnTo>
                  <a:lnTo>
                    <a:pt x="101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8717617" y="4241718"/>
              <a:ext cx="921199" cy="904084"/>
            </a:xfrm>
            <a:custGeom>
              <a:avLst/>
              <a:gdLst/>
              <a:ahLst/>
              <a:cxnLst/>
              <a:rect l="l" t="t" r="r" b="b"/>
              <a:pathLst>
                <a:path w="12541" h="12308" extrusionOk="0">
                  <a:moveTo>
                    <a:pt x="1" y="0"/>
                  </a:moveTo>
                  <a:lnTo>
                    <a:pt x="1" y="12308"/>
                  </a:lnTo>
                  <a:lnTo>
                    <a:pt x="12540" y="12308"/>
                  </a:lnTo>
                  <a:lnTo>
                    <a:pt x="12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8872606" y="4564551"/>
              <a:ext cx="628261" cy="581249"/>
            </a:xfrm>
            <a:custGeom>
              <a:avLst/>
              <a:gdLst/>
              <a:ahLst/>
              <a:cxnLst/>
              <a:rect l="l" t="t" r="r" b="b"/>
              <a:pathLst>
                <a:path w="8553" h="7913" extrusionOk="0">
                  <a:moveTo>
                    <a:pt x="0" y="7913"/>
                  </a:moveTo>
                  <a:lnTo>
                    <a:pt x="8553" y="7913"/>
                  </a:lnTo>
                  <a:lnTo>
                    <a:pt x="855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7921004" y="3774692"/>
              <a:ext cx="940812" cy="467100"/>
            </a:xfrm>
            <a:custGeom>
              <a:avLst/>
              <a:gdLst/>
              <a:ahLst/>
              <a:cxnLst/>
              <a:rect l="l" t="t" r="r" b="b"/>
              <a:pathLst>
                <a:path w="12808" h="6359" extrusionOk="0">
                  <a:moveTo>
                    <a:pt x="1" y="5683"/>
                  </a:moveTo>
                  <a:lnTo>
                    <a:pt x="233" y="6358"/>
                  </a:lnTo>
                  <a:lnTo>
                    <a:pt x="10494" y="6358"/>
                  </a:lnTo>
                  <a:lnTo>
                    <a:pt x="128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8691761" y="3774692"/>
              <a:ext cx="1005452" cy="467100"/>
            </a:xfrm>
            <a:custGeom>
              <a:avLst/>
              <a:gdLst/>
              <a:ahLst/>
              <a:cxnLst/>
              <a:rect l="l" t="t" r="r" b="b"/>
              <a:pathLst>
                <a:path w="13688" h="6359" extrusionOk="0">
                  <a:moveTo>
                    <a:pt x="2315" y="0"/>
                  </a:moveTo>
                  <a:lnTo>
                    <a:pt x="13687" y="5655"/>
                  </a:lnTo>
                  <a:lnTo>
                    <a:pt x="13476" y="6358"/>
                  </a:lnTo>
                  <a:lnTo>
                    <a:pt x="1" y="6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8125574" y="4467958"/>
              <a:ext cx="467100" cy="189147"/>
            </a:xfrm>
            <a:custGeom>
              <a:avLst/>
              <a:gdLst/>
              <a:ahLst/>
              <a:cxnLst/>
              <a:rect l="l" t="t" r="r" b="b"/>
              <a:pathLst>
                <a:path w="6359" h="2575" extrusionOk="0">
                  <a:moveTo>
                    <a:pt x="1" y="2575"/>
                  </a:moveTo>
                  <a:lnTo>
                    <a:pt x="6359" y="2575"/>
                  </a:lnTo>
                  <a:lnTo>
                    <a:pt x="635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8160171" y="4467958"/>
              <a:ext cx="432503" cy="189147"/>
            </a:xfrm>
            <a:custGeom>
              <a:avLst/>
              <a:gdLst/>
              <a:ahLst/>
              <a:cxnLst/>
              <a:rect l="l" t="t" r="r" b="b"/>
              <a:pathLst>
                <a:path w="5888" h="2575" extrusionOk="0">
                  <a:moveTo>
                    <a:pt x="1" y="2575"/>
                  </a:moveTo>
                  <a:lnTo>
                    <a:pt x="5888" y="2575"/>
                  </a:lnTo>
                  <a:lnTo>
                    <a:pt x="588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8230981" y="4467958"/>
              <a:ext cx="116279" cy="189147"/>
            </a:xfrm>
            <a:custGeom>
              <a:avLst/>
              <a:gdLst/>
              <a:ahLst/>
              <a:cxnLst/>
              <a:rect l="l" t="t" r="r" b="b"/>
              <a:pathLst>
                <a:path w="1583" h="2575" extrusionOk="0">
                  <a:moveTo>
                    <a:pt x="352" y="2575"/>
                  </a:moveTo>
                  <a:lnTo>
                    <a:pt x="1583" y="1"/>
                  </a:lnTo>
                  <a:lnTo>
                    <a:pt x="1231" y="1"/>
                  </a:lnTo>
                  <a:lnTo>
                    <a:pt x="0" y="2575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8297605" y="4467958"/>
              <a:ext cx="116353" cy="189147"/>
            </a:xfrm>
            <a:custGeom>
              <a:avLst/>
              <a:gdLst/>
              <a:ahLst/>
              <a:cxnLst/>
              <a:rect l="l" t="t" r="r" b="b"/>
              <a:pathLst>
                <a:path w="1584" h="2575" extrusionOk="0">
                  <a:moveTo>
                    <a:pt x="352" y="2575"/>
                  </a:moveTo>
                  <a:lnTo>
                    <a:pt x="1583" y="1"/>
                  </a:lnTo>
                  <a:lnTo>
                    <a:pt x="1232" y="1"/>
                  </a:lnTo>
                  <a:lnTo>
                    <a:pt x="1" y="2575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9455835" y="4564551"/>
              <a:ext cx="45028" cy="581249"/>
            </a:xfrm>
            <a:custGeom>
              <a:avLst/>
              <a:gdLst/>
              <a:ahLst/>
              <a:cxnLst/>
              <a:rect l="l" t="t" r="r" b="b"/>
              <a:pathLst>
                <a:path w="613" h="7913" extrusionOk="0">
                  <a:moveTo>
                    <a:pt x="1" y="7913"/>
                  </a:moveTo>
                  <a:lnTo>
                    <a:pt x="613" y="7913"/>
                  </a:lnTo>
                  <a:lnTo>
                    <a:pt x="61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7341889" y="4418376"/>
              <a:ext cx="492957" cy="359636"/>
            </a:xfrm>
            <a:custGeom>
              <a:avLst/>
              <a:gdLst/>
              <a:ahLst/>
              <a:cxnLst/>
              <a:rect l="l" t="t" r="r" b="b"/>
              <a:pathLst>
                <a:path w="6711" h="4896" extrusionOk="0">
                  <a:moveTo>
                    <a:pt x="1" y="4895"/>
                  </a:moveTo>
                  <a:lnTo>
                    <a:pt x="6710" y="4895"/>
                  </a:lnTo>
                  <a:lnTo>
                    <a:pt x="671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7341889" y="4418376"/>
              <a:ext cx="458873" cy="359636"/>
            </a:xfrm>
            <a:custGeom>
              <a:avLst/>
              <a:gdLst/>
              <a:ahLst/>
              <a:cxnLst/>
              <a:rect l="l" t="t" r="r" b="b"/>
              <a:pathLst>
                <a:path w="6247" h="4896" extrusionOk="0">
                  <a:moveTo>
                    <a:pt x="1" y="4895"/>
                  </a:moveTo>
                  <a:lnTo>
                    <a:pt x="6246" y="4895"/>
                  </a:lnTo>
                  <a:lnTo>
                    <a:pt x="624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7561444" y="4418376"/>
              <a:ext cx="19686" cy="359636"/>
            </a:xfrm>
            <a:custGeom>
              <a:avLst/>
              <a:gdLst/>
              <a:ahLst/>
              <a:cxnLst/>
              <a:rect l="l" t="t" r="r" b="b"/>
              <a:pathLst>
                <a:path w="268" h="4896" extrusionOk="0">
                  <a:moveTo>
                    <a:pt x="1" y="4895"/>
                  </a:moveTo>
                  <a:lnTo>
                    <a:pt x="1" y="0"/>
                  </a:lnTo>
                  <a:lnTo>
                    <a:pt x="268" y="0"/>
                  </a:lnTo>
                  <a:lnTo>
                    <a:pt x="268" y="48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7776886" y="4418376"/>
              <a:ext cx="23873" cy="359636"/>
            </a:xfrm>
            <a:custGeom>
              <a:avLst/>
              <a:gdLst/>
              <a:ahLst/>
              <a:cxnLst/>
              <a:rect l="l" t="t" r="r" b="b"/>
              <a:pathLst>
                <a:path w="325" h="4896" extrusionOk="0">
                  <a:moveTo>
                    <a:pt x="1" y="4895"/>
                  </a:moveTo>
                  <a:lnTo>
                    <a:pt x="324" y="4895"/>
                  </a:lnTo>
                  <a:lnTo>
                    <a:pt x="32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7341889" y="4586294"/>
              <a:ext cx="458873" cy="21743"/>
            </a:xfrm>
            <a:custGeom>
              <a:avLst/>
              <a:gdLst/>
              <a:ahLst/>
              <a:cxnLst/>
              <a:rect l="l" t="t" r="r" b="b"/>
              <a:pathLst>
                <a:path w="6247" h="296" extrusionOk="0">
                  <a:moveTo>
                    <a:pt x="1" y="296"/>
                  </a:moveTo>
                  <a:lnTo>
                    <a:pt x="6246" y="296"/>
                  </a:lnTo>
                  <a:lnTo>
                    <a:pt x="624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7408512" y="4476846"/>
              <a:ext cx="71398" cy="79552"/>
            </a:xfrm>
            <a:custGeom>
              <a:avLst/>
              <a:gdLst/>
              <a:ahLst/>
              <a:cxnLst/>
              <a:rect l="l" t="t" r="r" b="b"/>
              <a:pathLst>
                <a:path w="972" h="1083" extrusionOk="0">
                  <a:moveTo>
                    <a:pt x="884" y="1"/>
                  </a:moveTo>
                  <a:cubicBezTo>
                    <a:pt x="861" y="1"/>
                    <a:pt x="838" y="10"/>
                    <a:pt x="824" y="27"/>
                  </a:cubicBezTo>
                  <a:lnTo>
                    <a:pt x="36" y="935"/>
                  </a:lnTo>
                  <a:cubicBezTo>
                    <a:pt x="1" y="963"/>
                    <a:pt x="1" y="1019"/>
                    <a:pt x="36" y="1047"/>
                  </a:cubicBezTo>
                  <a:cubicBezTo>
                    <a:pt x="36" y="1047"/>
                    <a:pt x="64" y="1082"/>
                    <a:pt x="92" y="1082"/>
                  </a:cubicBezTo>
                  <a:cubicBezTo>
                    <a:pt x="92" y="1082"/>
                    <a:pt x="121" y="1047"/>
                    <a:pt x="149" y="1047"/>
                  </a:cubicBezTo>
                  <a:lnTo>
                    <a:pt x="943" y="112"/>
                  </a:lnTo>
                  <a:cubicBezTo>
                    <a:pt x="972" y="84"/>
                    <a:pt x="972" y="55"/>
                    <a:pt x="943" y="27"/>
                  </a:cubicBezTo>
                  <a:cubicBezTo>
                    <a:pt x="929" y="10"/>
                    <a:pt x="906" y="1"/>
                    <a:pt x="884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7669422" y="4638447"/>
              <a:ext cx="72941" cy="79111"/>
            </a:xfrm>
            <a:custGeom>
              <a:avLst/>
              <a:gdLst/>
              <a:ahLst/>
              <a:cxnLst/>
              <a:rect l="l" t="t" r="r" b="b"/>
              <a:pathLst>
                <a:path w="993" h="1077" extrusionOk="0">
                  <a:moveTo>
                    <a:pt x="907" y="1"/>
                  </a:moveTo>
                  <a:cubicBezTo>
                    <a:pt x="885" y="1"/>
                    <a:pt x="862" y="8"/>
                    <a:pt x="845" y="22"/>
                  </a:cubicBezTo>
                  <a:lnTo>
                    <a:pt x="29" y="929"/>
                  </a:lnTo>
                  <a:cubicBezTo>
                    <a:pt x="1" y="957"/>
                    <a:pt x="29" y="1020"/>
                    <a:pt x="57" y="1048"/>
                  </a:cubicBezTo>
                  <a:lnTo>
                    <a:pt x="85" y="1077"/>
                  </a:lnTo>
                  <a:cubicBezTo>
                    <a:pt x="113" y="1077"/>
                    <a:pt x="141" y="1048"/>
                    <a:pt x="141" y="1048"/>
                  </a:cubicBezTo>
                  <a:lnTo>
                    <a:pt x="964" y="113"/>
                  </a:lnTo>
                  <a:cubicBezTo>
                    <a:pt x="992" y="78"/>
                    <a:pt x="992" y="50"/>
                    <a:pt x="964" y="22"/>
                  </a:cubicBezTo>
                  <a:cubicBezTo>
                    <a:pt x="950" y="8"/>
                    <a:pt x="929" y="1"/>
                    <a:pt x="907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7619840" y="4655488"/>
              <a:ext cx="70811" cy="79111"/>
            </a:xfrm>
            <a:custGeom>
              <a:avLst/>
              <a:gdLst/>
              <a:ahLst/>
              <a:cxnLst/>
              <a:rect l="l" t="t" r="r" b="b"/>
              <a:pathLst>
                <a:path w="964" h="1077" extrusionOk="0">
                  <a:moveTo>
                    <a:pt x="894" y="1"/>
                  </a:moveTo>
                  <a:cubicBezTo>
                    <a:pt x="880" y="1"/>
                    <a:pt x="866" y="8"/>
                    <a:pt x="851" y="22"/>
                  </a:cubicBezTo>
                  <a:lnTo>
                    <a:pt x="29" y="964"/>
                  </a:lnTo>
                  <a:cubicBezTo>
                    <a:pt x="0" y="992"/>
                    <a:pt x="0" y="1020"/>
                    <a:pt x="29" y="1048"/>
                  </a:cubicBezTo>
                  <a:cubicBezTo>
                    <a:pt x="29" y="1077"/>
                    <a:pt x="57" y="1077"/>
                    <a:pt x="85" y="1077"/>
                  </a:cubicBezTo>
                  <a:cubicBezTo>
                    <a:pt x="85" y="1077"/>
                    <a:pt x="113" y="1077"/>
                    <a:pt x="148" y="1048"/>
                  </a:cubicBezTo>
                  <a:lnTo>
                    <a:pt x="964" y="141"/>
                  </a:lnTo>
                  <a:cubicBezTo>
                    <a:pt x="964" y="113"/>
                    <a:pt x="964" y="57"/>
                    <a:pt x="936" y="22"/>
                  </a:cubicBezTo>
                  <a:cubicBezTo>
                    <a:pt x="922" y="8"/>
                    <a:pt x="908" y="1"/>
                    <a:pt x="894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7921004" y="3774692"/>
              <a:ext cx="940812" cy="467100"/>
            </a:xfrm>
            <a:custGeom>
              <a:avLst/>
              <a:gdLst/>
              <a:ahLst/>
              <a:cxnLst/>
              <a:rect l="l" t="t" r="r" b="b"/>
              <a:pathLst>
                <a:path w="12808" h="6359" extrusionOk="0">
                  <a:moveTo>
                    <a:pt x="1" y="5683"/>
                  </a:moveTo>
                  <a:lnTo>
                    <a:pt x="233" y="6358"/>
                  </a:lnTo>
                  <a:lnTo>
                    <a:pt x="10494" y="6358"/>
                  </a:lnTo>
                  <a:lnTo>
                    <a:pt x="12808" y="0"/>
                  </a:lnTo>
                  <a:close/>
                </a:path>
              </a:pathLst>
            </a:custGeom>
            <a:solidFill>
              <a:srgbClr val="332B45">
                <a:alpha val="568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28"/>
          <p:cNvGrpSpPr/>
          <p:nvPr/>
        </p:nvGrpSpPr>
        <p:grpSpPr>
          <a:xfrm>
            <a:off x="8452596" y="4507047"/>
            <a:ext cx="1383032" cy="639647"/>
            <a:chOff x="5951675" y="3577056"/>
            <a:chExt cx="2233218" cy="1032855"/>
          </a:xfrm>
        </p:grpSpPr>
        <p:sp>
          <p:nvSpPr>
            <p:cNvPr id="1332" name="Google Shape;1332;p28"/>
            <p:cNvSpPr/>
            <p:nvPr/>
          </p:nvSpPr>
          <p:spPr>
            <a:xfrm>
              <a:off x="5951675" y="3812955"/>
              <a:ext cx="737887" cy="796955"/>
            </a:xfrm>
            <a:custGeom>
              <a:avLst/>
              <a:gdLst/>
              <a:ahLst/>
              <a:cxnLst/>
              <a:rect l="l" t="t" r="r" b="b"/>
              <a:pathLst>
                <a:path w="3960" h="4277" extrusionOk="0">
                  <a:moveTo>
                    <a:pt x="1146" y="4276"/>
                  </a:moveTo>
                  <a:cubicBezTo>
                    <a:pt x="499" y="4276"/>
                    <a:pt x="0" y="3749"/>
                    <a:pt x="0" y="3130"/>
                  </a:cubicBezTo>
                  <a:cubicBezTo>
                    <a:pt x="0" y="2666"/>
                    <a:pt x="267" y="2286"/>
                    <a:pt x="675" y="2110"/>
                  </a:cubicBezTo>
                  <a:cubicBezTo>
                    <a:pt x="647" y="2019"/>
                    <a:pt x="619" y="1899"/>
                    <a:pt x="619" y="1815"/>
                  </a:cubicBezTo>
                  <a:cubicBezTo>
                    <a:pt x="619" y="1372"/>
                    <a:pt x="907" y="1020"/>
                    <a:pt x="1322" y="936"/>
                  </a:cubicBezTo>
                  <a:cubicBezTo>
                    <a:pt x="1294" y="844"/>
                    <a:pt x="1294" y="788"/>
                    <a:pt x="1294" y="703"/>
                  </a:cubicBezTo>
                  <a:cubicBezTo>
                    <a:pt x="1294" y="317"/>
                    <a:pt x="1611" y="0"/>
                    <a:pt x="1997" y="0"/>
                  </a:cubicBezTo>
                  <a:cubicBezTo>
                    <a:pt x="2377" y="0"/>
                    <a:pt x="2701" y="317"/>
                    <a:pt x="2701" y="703"/>
                  </a:cubicBezTo>
                  <a:cubicBezTo>
                    <a:pt x="2701" y="788"/>
                    <a:pt x="2701" y="844"/>
                    <a:pt x="2666" y="936"/>
                  </a:cubicBezTo>
                  <a:cubicBezTo>
                    <a:pt x="3052" y="1055"/>
                    <a:pt x="3341" y="1407"/>
                    <a:pt x="3341" y="1815"/>
                  </a:cubicBezTo>
                  <a:cubicBezTo>
                    <a:pt x="3341" y="1899"/>
                    <a:pt x="3313" y="2019"/>
                    <a:pt x="3284" y="2110"/>
                  </a:cubicBezTo>
                  <a:cubicBezTo>
                    <a:pt x="3692" y="2286"/>
                    <a:pt x="3960" y="2666"/>
                    <a:pt x="3960" y="3130"/>
                  </a:cubicBezTo>
                  <a:cubicBezTo>
                    <a:pt x="3960" y="3749"/>
                    <a:pt x="3460" y="4276"/>
                    <a:pt x="2813" y="4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7431168" y="3801030"/>
              <a:ext cx="753725" cy="808880"/>
            </a:xfrm>
            <a:custGeom>
              <a:avLst/>
              <a:gdLst/>
              <a:ahLst/>
              <a:cxnLst/>
              <a:rect l="l" t="t" r="r" b="b"/>
              <a:pathLst>
                <a:path w="4045" h="4341" extrusionOk="0">
                  <a:moveTo>
                    <a:pt x="1203" y="4340"/>
                  </a:moveTo>
                  <a:cubicBezTo>
                    <a:pt x="528" y="4340"/>
                    <a:pt x="0" y="3813"/>
                    <a:pt x="0" y="3194"/>
                  </a:cubicBezTo>
                  <a:cubicBezTo>
                    <a:pt x="0" y="2730"/>
                    <a:pt x="296" y="2315"/>
                    <a:pt x="704" y="2139"/>
                  </a:cubicBezTo>
                  <a:cubicBezTo>
                    <a:pt x="675" y="2055"/>
                    <a:pt x="647" y="1935"/>
                    <a:pt x="647" y="1851"/>
                  </a:cubicBezTo>
                  <a:cubicBezTo>
                    <a:pt x="647" y="1407"/>
                    <a:pt x="971" y="1056"/>
                    <a:pt x="1379" y="943"/>
                  </a:cubicBezTo>
                  <a:cubicBezTo>
                    <a:pt x="1351" y="880"/>
                    <a:pt x="1323" y="796"/>
                    <a:pt x="1323" y="704"/>
                  </a:cubicBezTo>
                  <a:cubicBezTo>
                    <a:pt x="1323" y="324"/>
                    <a:pt x="1646" y="1"/>
                    <a:pt x="2054" y="1"/>
                  </a:cubicBezTo>
                  <a:cubicBezTo>
                    <a:pt x="2434" y="1"/>
                    <a:pt x="2757" y="324"/>
                    <a:pt x="2757" y="704"/>
                  </a:cubicBezTo>
                  <a:cubicBezTo>
                    <a:pt x="2757" y="796"/>
                    <a:pt x="2757" y="880"/>
                    <a:pt x="2729" y="971"/>
                  </a:cubicBezTo>
                  <a:cubicBezTo>
                    <a:pt x="3109" y="1056"/>
                    <a:pt x="3404" y="1436"/>
                    <a:pt x="3404" y="1851"/>
                  </a:cubicBezTo>
                  <a:cubicBezTo>
                    <a:pt x="3404" y="1935"/>
                    <a:pt x="3376" y="2055"/>
                    <a:pt x="3341" y="2139"/>
                  </a:cubicBezTo>
                  <a:cubicBezTo>
                    <a:pt x="3756" y="2315"/>
                    <a:pt x="4044" y="2730"/>
                    <a:pt x="4044" y="3194"/>
                  </a:cubicBezTo>
                  <a:cubicBezTo>
                    <a:pt x="4044" y="3813"/>
                    <a:pt x="3517" y="4340"/>
                    <a:pt x="2877" y="43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6377448" y="3577056"/>
              <a:ext cx="962048" cy="1032855"/>
            </a:xfrm>
            <a:custGeom>
              <a:avLst/>
              <a:gdLst/>
              <a:ahLst/>
              <a:cxnLst/>
              <a:rect l="l" t="t" r="r" b="b"/>
              <a:pathLst>
                <a:path w="5163" h="5543" extrusionOk="0">
                  <a:moveTo>
                    <a:pt x="1499" y="5542"/>
                  </a:moveTo>
                  <a:cubicBezTo>
                    <a:pt x="676" y="5542"/>
                    <a:pt x="1" y="4867"/>
                    <a:pt x="1" y="4044"/>
                  </a:cubicBezTo>
                  <a:cubicBezTo>
                    <a:pt x="1" y="3460"/>
                    <a:pt x="352" y="2961"/>
                    <a:pt x="880" y="2729"/>
                  </a:cubicBezTo>
                  <a:cubicBezTo>
                    <a:pt x="824" y="2609"/>
                    <a:pt x="796" y="2462"/>
                    <a:pt x="796" y="2349"/>
                  </a:cubicBezTo>
                  <a:cubicBezTo>
                    <a:pt x="796" y="1794"/>
                    <a:pt x="1203" y="1322"/>
                    <a:pt x="1731" y="1203"/>
                  </a:cubicBezTo>
                  <a:cubicBezTo>
                    <a:pt x="1703" y="1118"/>
                    <a:pt x="1675" y="999"/>
                    <a:pt x="1675" y="879"/>
                  </a:cubicBezTo>
                  <a:cubicBezTo>
                    <a:pt x="1675" y="387"/>
                    <a:pt x="2083" y="0"/>
                    <a:pt x="2582" y="0"/>
                  </a:cubicBezTo>
                  <a:cubicBezTo>
                    <a:pt x="3109" y="0"/>
                    <a:pt x="3517" y="387"/>
                    <a:pt x="3517" y="879"/>
                  </a:cubicBezTo>
                  <a:cubicBezTo>
                    <a:pt x="3517" y="999"/>
                    <a:pt x="3489" y="1118"/>
                    <a:pt x="3461" y="1203"/>
                  </a:cubicBezTo>
                  <a:cubicBezTo>
                    <a:pt x="3960" y="1351"/>
                    <a:pt x="4340" y="1822"/>
                    <a:pt x="4340" y="2349"/>
                  </a:cubicBezTo>
                  <a:cubicBezTo>
                    <a:pt x="4340" y="2462"/>
                    <a:pt x="4312" y="2609"/>
                    <a:pt x="4284" y="2729"/>
                  </a:cubicBezTo>
                  <a:cubicBezTo>
                    <a:pt x="4811" y="2961"/>
                    <a:pt x="5163" y="3460"/>
                    <a:pt x="5163" y="4044"/>
                  </a:cubicBezTo>
                  <a:cubicBezTo>
                    <a:pt x="5163" y="4867"/>
                    <a:pt x="4488" y="5542"/>
                    <a:pt x="3637" y="55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5" name="Google Shape;1335;p28"/>
          <p:cNvSpPr/>
          <p:nvPr/>
        </p:nvSpPr>
        <p:spPr>
          <a:xfrm>
            <a:off x="6928050" y="1323375"/>
            <a:ext cx="840952" cy="1162694"/>
          </a:xfrm>
          <a:custGeom>
            <a:avLst/>
            <a:gdLst/>
            <a:ahLst/>
            <a:cxnLst/>
            <a:rect l="l" t="t" r="r" b="b"/>
            <a:pathLst>
              <a:path w="12864" h="17785" extrusionOk="0">
                <a:moveTo>
                  <a:pt x="6478" y="3219"/>
                </a:moveTo>
                <a:cubicBezTo>
                  <a:pt x="8152" y="3219"/>
                  <a:pt x="9495" y="4569"/>
                  <a:pt x="9495" y="6243"/>
                </a:cubicBezTo>
                <a:cubicBezTo>
                  <a:pt x="9495" y="7910"/>
                  <a:pt x="8116" y="9260"/>
                  <a:pt x="6450" y="9260"/>
                </a:cubicBezTo>
                <a:cubicBezTo>
                  <a:pt x="4811" y="9260"/>
                  <a:pt x="3461" y="7882"/>
                  <a:pt x="3461" y="6243"/>
                </a:cubicBezTo>
                <a:cubicBezTo>
                  <a:pt x="3461" y="4569"/>
                  <a:pt x="4811" y="3219"/>
                  <a:pt x="6478" y="3219"/>
                </a:cubicBezTo>
                <a:close/>
                <a:moveTo>
                  <a:pt x="6470" y="1"/>
                </a:moveTo>
                <a:cubicBezTo>
                  <a:pt x="4106" y="1"/>
                  <a:pt x="1916" y="1340"/>
                  <a:pt x="880" y="3458"/>
                </a:cubicBezTo>
                <a:cubicBezTo>
                  <a:pt x="148" y="4949"/>
                  <a:pt x="0" y="6475"/>
                  <a:pt x="591" y="8030"/>
                </a:cubicBezTo>
                <a:cubicBezTo>
                  <a:pt x="795" y="8557"/>
                  <a:pt x="1027" y="9085"/>
                  <a:pt x="1259" y="9612"/>
                </a:cubicBezTo>
                <a:cubicBezTo>
                  <a:pt x="2202" y="11546"/>
                  <a:pt x="3341" y="13361"/>
                  <a:pt x="4572" y="15119"/>
                </a:cubicBezTo>
                <a:cubicBezTo>
                  <a:pt x="5163" y="16026"/>
                  <a:pt x="5803" y="16877"/>
                  <a:pt x="6450" y="17784"/>
                </a:cubicBezTo>
                <a:cubicBezTo>
                  <a:pt x="6569" y="17672"/>
                  <a:pt x="6625" y="17609"/>
                  <a:pt x="6682" y="17524"/>
                </a:cubicBezTo>
                <a:cubicBezTo>
                  <a:pt x="7737" y="15998"/>
                  <a:pt x="8820" y="14472"/>
                  <a:pt x="9847" y="12925"/>
                </a:cubicBezTo>
                <a:cubicBezTo>
                  <a:pt x="10754" y="11483"/>
                  <a:pt x="11577" y="9992"/>
                  <a:pt x="12224" y="8409"/>
                </a:cubicBezTo>
                <a:cubicBezTo>
                  <a:pt x="12751" y="7122"/>
                  <a:pt x="12864" y="5828"/>
                  <a:pt x="12456" y="4485"/>
                </a:cubicBezTo>
                <a:cubicBezTo>
                  <a:pt x="11752" y="2023"/>
                  <a:pt x="9586" y="230"/>
                  <a:pt x="7033" y="26"/>
                </a:cubicBezTo>
                <a:cubicBezTo>
                  <a:pt x="6845" y="9"/>
                  <a:pt x="6657" y="1"/>
                  <a:pt x="64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28588" dist="295275" dir="828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C3BE-5B26-D837-833D-08A35B9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EXPLORATIVE DATA ANALYSIS </a:t>
            </a:r>
            <a:r>
              <a:rPr lang="en-US" sz="1500"/>
              <a:t>(UNIVARIATE ANALYSIS)</a:t>
            </a:r>
          </a:p>
        </p:txBody>
      </p:sp>
      <p:pic>
        <p:nvPicPr>
          <p:cNvPr id="9" name="Picture 8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87C62BB9-4E49-3429-78EF-41E8BE51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3" y="1017725"/>
            <a:ext cx="4855351" cy="2865937"/>
          </a:xfrm>
          <a:prstGeom prst="rect">
            <a:avLst/>
          </a:prstGeom>
        </p:spPr>
      </p:pic>
      <p:pic>
        <p:nvPicPr>
          <p:cNvPr id="13" name="Picture 1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2BFFC73-DD3D-B475-0655-9CA183FE1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246"/>
          <a:stretch/>
        </p:blipFill>
        <p:spPr>
          <a:xfrm>
            <a:off x="631613" y="3883662"/>
            <a:ext cx="4854787" cy="979898"/>
          </a:xfrm>
          <a:prstGeom prst="rect">
            <a:avLst/>
          </a:prstGeom>
        </p:spPr>
      </p:pic>
      <p:sp>
        <p:nvSpPr>
          <p:cNvPr id="16" name="Google Shape;1908;p44">
            <a:extLst>
              <a:ext uri="{FF2B5EF4-FFF2-40B4-BE49-F238E27FC236}">
                <a16:creationId xmlns:a16="http://schemas.microsoft.com/office/drawing/2014/main" id="{5C84336D-28EF-D80D-7704-D89F85BD5541}"/>
              </a:ext>
            </a:extLst>
          </p:cNvPr>
          <p:cNvSpPr/>
          <p:nvPr/>
        </p:nvSpPr>
        <p:spPr>
          <a:xfrm>
            <a:off x="5917073" y="1116998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09;p44">
            <a:extLst>
              <a:ext uri="{FF2B5EF4-FFF2-40B4-BE49-F238E27FC236}">
                <a16:creationId xmlns:a16="http://schemas.microsoft.com/office/drawing/2014/main" id="{A6982A21-73EA-20D3-2CB1-3C1650026571}"/>
              </a:ext>
            </a:extLst>
          </p:cNvPr>
          <p:cNvSpPr txBox="1"/>
          <p:nvPr/>
        </p:nvSpPr>
        <p:spPr>
          <a:xfrm>
            <a:off x="6228498" y="1017725"/>
            <a:ext cx="3259534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Histograms </a:t>
            </a:r>
          </a:p>
        </p:txBody>
      </p:sp>
      <p:sp>
        <p:nvSpPr>
          <p:cNvPr id="18" name="Google Shape;1910;p44">
            <a:extLst>
              <a:ext uri="{FF2B5EF4-FFF2-40B4-BE49-F238E27FC236}">
                <a16:creationId xmlns:a16="http://schemas.microsoft.com/office/drawing/2014/main" id="{3CA26E42-5BDD-E62C-5F69-B62781B784DE}"/>
              </a:ext>
            </a:extLst>
          </p:cNvPr>
          <p:cNvSpPr txBox="1"/>
          <p:nvPr/>
        </p:nvSpPr>
        <p:spPr>
          <a:xfrm>
            <a:off x="6228498" y="1312977"/>
            <a:ext cx="2766415" cy="85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Numerical Variables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To understand distribution of variables</a:t>
            </a:r>
            <a:endParaRPr lang="en-US">
              <a:solidFill>
                <a:srgbClr val="53A789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0531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rectangular graph with numbers&#10;&#10;Description automatically generated with medium confidence">
            <a:extLst>
              <a:ext uri="{FF2B5EF4-FFF2-40B4-BE49-F238E27FC236}">
                <a16:creationId xmlns:a16="http://schemas.microsoft.com/office/drawing/2014/main" id="{7C318F62-1B55-BB39-39F8-41F11802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64" y="1116998"/>
            <a:ext cx="4798814" cy="264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03C3BE-5B26-D837-833D-08A35B9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EXPLORATIVE DATA ANALYSIS </a:t>
            </a:r>
            <a:r>
              <a:rPr lang="en-US" sz="1500"/>
              <a:t>(UNIVARIATE ANALYSIS)</a:t>
            </a:r>
          </a:p>
        </p:txBody>
      </p:sp>
      <p:sp>
        <p:nvSpPr>
          <p:cNvPr id="16" name="Google Shape;1908;p44">
            <a:extLst>
              <a:ext uri="{FF2B5EF4-FFF2-40B4-BE49-F238E27FC236}">
                <a16:creationId xmlns:a16="http://schemas.microsoft.com/office/drawing/2014/main" id="{5C84336D-28EF-D80D-7704-D89F85BD5541}"/>
              </a:ext>
            </a:extLst>
          </p:cNvPr>
          <p:cNvSpPr/>
          <p:nvPr/>
        </p:nvSpPr>
        <p:spPr>
          <a:xfrm>
            <a:off x="5917073" y="1116998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09;p44">
            <a:extLst>
              <a:ext uri="{FF2B5EF4-FFF2-40B4-BE49-F238E27FC236}">
                <a16:creationId xmlns:a16="http://schemas.microsoft.com/office/drawing/2014/main" id="{A6982A21-73EA-20D3-2CB1-3C1650026571}"/>
              </a:ext>
            </a:extLst>
          </p:cNvPr>
          <p:cNvSpPr txBox="1"/>
          <p:nvPr/>
        </p:nvSpPr>
        <p:spPr>
          <a:xfrm>
            <a:off x="6228498" y="1017725"/>
            <a:ext cx="3259534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Boxplot</a:t>
            </a:r>
          </a:p>
        </p:txBody>
      </p:sp>
      <p:sp>
        <p:nvSpPr>
          <p:cNvPr id="18" name="Google Shape;1910;p44">
            <a:extLst>
              <a:ext uri="{FF2B5EF4-FFF2-40B4-BE49-F238E27FC236}">
                <a16:creationId xmlns:a16="http://schemas.microsoft.com/office/drawing/2014/main" id="{3CA26E42-5BDD-E62C-5F69-B62781B784DE}"/>
              </a:ext>
            </a:extLst>
          </p:cNvPr>
          <p:cNvSpPr txBox="1"/>
          <p:nvPr/>
        </p:nvSpPr>
        <p:spPr>
          <a:xfrm>
            <a:off x="6228498" y="1312977"/>
            <a:ext cx="3127018" cy="85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Continuous Variables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To identify outliers</a:t>
            </a:r>
            <a:endParaRPr lang="en-US">
              <a:solidFill>
                <a:srgbClr val="53A789"/>
              </a:solidFill>
              <a:latin typeface="Montserrat"/>
            </a:endParaRPr>
          </a:p>
        </p:txBody>
      </p:sp>
      <p:sp>
        <p:nvSpPr>
          <p:cNvPr id="10" name="Google Shape;1908;p44">
            <a:extLst>
              <a:ext uri="{FF2B5EF4-FFF2-40B4-BE49-F238E27FC236}">
                <a16:creationId xmlns:a16="http://schemas.microsoft.com/office/drawing/2014/main" id="{C6659967-12F8-C98E-85B3-9461DB480147}"/>
              </a:ext>
            </a:extLst>
          </p:cNvPr>
          <p:cNvSpPr/>
          <p:nvPr/>
        </p:nvSpPr>
        <p:spPr>
          <a:xfrm>
            <a:off x="558173" y="4012798"/>
            <a:ext cx="225953" cy="225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09;p44">
            <a:extLst>
              <a:ext uri="{FF2B5EF4-FFF2-40B4-BE49-F238E27FC236}">
                <a16:creationId xmlns:a16="http://schemas.microsoft.com/office/drawing/2014/main" id="{2F899B4B-C644-A800-A3E7-C3D365D70E1F}"/>
              </a:ext>
            </a:extLst>
          </p:cNvPr>
          <p:cNvSpPr txBox="1"/>
          <p:nvPr/>
        </p:nvSpPr>
        <p:spPr>
          <a:xfrm>
            <a:off x="869598" y="3913525"/>
            <a:ext cx="7309828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Invalid Observations Identified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26A545-B000-82B9-17AB-906DEA66B44C}"/>
              </a:ext>
            </a:extLst>
          </p:cNvPr>
          <p:cNvSpPr/>
          <p:nvPr/>
        </p:nvSpPr>
        <p:spPr>
          <a:xfrm>
            <a:off x="806691" y="2248659"/>
            <a:ext cx="215280" cy="24098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910;p44">
            <a:extLst>
              <a:ext uri="{FF2B5EF4-FFF2-40B4-BE49-F238E27FC236}">
                <a16:creationId xmlns:a16="http://schemas.microsoft.com/office/drawing/2014/main" id="{F74EEB6B-4CF0-4DF4-F5E2-5873FA5077B0}"/>
              </a:ext>
            </a:extLst>
          </p:cNvPr>
          <p:cNvSpPr txBox="1"/>
          <p:nvPr/>
        </p:nvSpPr>
        <p:spPr>
          <a:xfrm>
            <a:off x="671149" y="4233671"/>
            <a:ext cx="8120974" cy="85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53A789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MONTHS_EMPLOYED &lt; -12,000 </a:t>
            </a:r>
          </a:p>
          <a:p>
            <a:pPr marL="330200" indent="-171450">
              <a:spcAft>
                <a:spcPts val="500"/>
              </a:spcAft>
              <a:buClr>
                <a:srgbClr val="53A789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Translates to 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&gt;1,000 </a:t>
            </a:r>
            <a:r>
              <a:rPr lang="en-US">
                <a:solidFill>
                  <a:schemeClr val="dk1"/>
                </a:solidFill>
                <a:latin typeface="Montserrat"/>
              </a:rPr>
              <a:t>years of being employed</a:t>
            </a:r>
          </a:p>
        </p:txBody>
      </p:sp>
    </p:spTree>
    <p:extLst>
      <p:ext uri="{BB962C8B-B14F-4D97-AF65-F5344CB8AC3E}">
        <p14:creationId xmlns:p14="http://schemas.microsoft.com/office/powerpoint/2010/main" val="54587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C3BE-5B26-D837-833D-08A35B9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EXPLORATIVE DATA ANALYSIS </a:t>
            </a:r>
            <a:r>
              <a:rPr lang="en-US" sz="1500"/>
              <a:t>(UNIVARIATE ANALYSIS)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7D4F52-4734-053E-F3E7-873688B400C5}"/>
              </a:ext>
            </a:extLst>
          </p:cNvPr>
          <p:cNvGrpSpPr/>
          <p:nvPr/>
        </p:nvGrpSpPr>
        <p:grpSpPr>
          <a:xfrm>
            <a:off x="321647" y="931210"/>
            <a:ext cx="3568140" cy="3902047"/>
            <a:chOff x="720000" y="1072297"/>
            <a:chExt cx="5190586" cy="5330023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68EB436-2155-554D-36E0-3661EAD57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763" y="3141552"/>
              <a:ext cx="5187823" cy="3260768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0FA416-2416-E6F0-CF30-93A3F78D4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000" y="1072297"/>
              <a:ext cx="5190586" cy="2069255"/>
            </a:xfrm>
            <a:prstGeom prst="rect">
              <a:avLst/>
            </a:prstGeom>
          </p:spPr>
        </p:pic>
      </p:grpSp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209E3E1-1BC8-CC44-0912-4D3AC1D71D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55"/>
          <a:stretch/>
        </p:blipFill>
        <p:spPr>
          <a:xfrm>
            <a:off x="4233818" y="1116998"/>
            <a:ext cx="1167015" cy="1028801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5DEAC39-21A2-7B29-9AF2-85B1C6962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299" y="2348969"/>
            <a:ext cx="1167015" cy="91416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31202B-3739-7CA6-BDF0-0F3DA1DB0B68}"/>
              </a:ext>
            </a:extLst>
          </p:cNvPr>
          <p:cNvCxnSpPr>
            <a:cxnSpLocks/>
          </p:cNvCxnSpPr>
          <p:nvPr/>
        </p:nvCxnSpPr>
        <p:spPr>
          <a:xfrm flipV="1">
            <a:off x="2661719" y="2381698"/>
            <a:ext cx="1572099" cy="3812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296EE7-7CAA-D09E-9D0A-6BE192EBE9C7}"/>
              </a:ext>
            </a:extLst>
          </p:cNvPr>
          <p:cNvCxnSpPr>
            <a:cxnSpLocks/>
          </p:cNvCxnSpPr>
          <p:nvPr/>
        </p:nvCxnSpPr>
        <p:spPr>
          <a:xfrm>
            <a:off x="2661719" y="2986484"/>
            <a:ext cx="1572099" cy="2766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D5FA10-DE10-F8B4-15EB-2050C1FB22FF}"/>
              </a:ext>
            </a:extLst>
          </p:cNvPr>
          <p:cNvCxnSpPr>
            <a:cxnSpLocks/>
          </p:cNvCxnSpPr>
          <p:nvPr/>
        </p:nvCxnSpPr>
        <p:spPr>
          <a:xfrm flipV="1">
            <a:off x="1710007" y="1130637"/>
            <a:ext cx="2523811" cy="4267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B2349E-5C81-65A0-088F-C51675F6010E}"/>
              </a:ext>
            </a:extLst>
          </p:cNvPr>
          <p:cNvCxnSpPr>
            <a:cxnSpLocks/>
          </p:cNvCxnSpPr>
          <p:nvPr/>
        </p:nvCxnSpPr>
        <p:spPr>
          <a:xfrm>
            <a:off x="1710007" y="1780935"/>
            <a:ext cx="2545122" cy="3492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1908;p44">
            <a:extLst>
              <a:ext uri="{FF2B5EF4-FFF2-40B4-BE49-F238E27FC236}">
                <a16:creationId xmlns:a16="http://schemas.microsoft.com/office/drawing/2014/main" id="{F6138F57-1A90-A398-63F1-1680AD6C5293}"/>
              </a:ext>
            </a:extLst>
          </p:cNvPr>
          <p:cNvSpPr/>
          <p:nvPr/>
        </p:nvSpPr>
        <p:spPr>
          <a:xfrm>
            <a:off x="5563998" y="1116998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09;p44">
            <a:extLst>
              <a:ext uri="{FF2B5EF4-FFF2-40B4-BE49-F238E27FC236}">
                <a16:creationId xmlns:a16="http://schemas.microsoft.com/office/drawing/2014/main" id="{AE5DD094-C8C0-6881-B438-3416CDEEBCDB}"/>
              </a:ext>
            </a:extLst>
          </p:cNvPr>
          <p:cNvSpPr txBox="1"/>
          <p:nvPr/>
        </p:nvSpPr>
        <p:spPr>
          <a:xfrm>
            <a:off x="5875423" y="1017725"/>
            <a:ext cx="3259534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Correlation Heat Map</a:t>
            </a:r>
          </a:p>
        </p:txBody>
      </p:sp>
      <p:sp>
        <p:nvSpPr>
          <p:cNvPr id="38" name="Google Shape;1910;p44">
            <a:extLst>
              <a:ext uri="{FF2B5EF4-FFF2-40B4-BE49-F238E27FC236}">
                <a16:creationId xmlns:a16="http://schemas.microsoft.com/office/drawing/2014/main" id="{69AE442A-8301-2824-6C90-5BE8B39AC1BE}"/>
              </a:ext>
            </a:extLst>
          </p:cNvPr>
          <p:cNvSpPr txBox="1"/>
          <p:nvPr/>
        </p:nvSpPr>
        <p:spPr>
          <a:xfrm>
            <a:off x="5875423" y="1312977"/>
            <a:ext cx="2915502" cy="85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Numerical variables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Identify Variables that are Highly Correlated</a:t>
            </a:r>
            <a:endParaRPr lang="en-US">
              <a:solidFill>
                <a:srgbClr val="53A789"/>
              </a:solidFill>
              <a:latin typeface="Montserrat"/>
            </a:endParaRPr>
          </a:p>
        </p:txBody>
      </p:sp>
      <p:sp>
        <p:nvSpPr>
          <p:cNvPr id="42" name="Google Shape;1908;p44">
            <a:extLst>
              <a:ext uri="{FF2B5EF4-FFF2-40B4-BE49-F238E27FC236}">
                <a16:creationId xmlns:a16="http://schemas.microsoft.com/office/drawing/2014/main" id="{E44C291F-30D1-C5CD-326E-45E8C1837851}"/>
              </a:ext>
            </a:extLst>
          </p:cNvPr>
          <p:cNvSpPr/>
          <p:nvPr/>
        </p:nvSpPr>
        <p:spPr>
          <a:xfrm>
            <a:off x="4260575" y="3451298"/>
            <a:ext cx="225953" cy="225953"/>
          </a:xfrm>
          <a:prstGeom prst="rect">
            <a:avLst/>
          </a:prstGeom>
          <a:solidFill>
            <a:srgbClr val="53A7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53A789"/>
              </a:solidFill>
            </a:endParaRPr>
          </a:p>
        </p:txBody>
      </p:sp>
      <p:sp>
        <p:nvSpPr>
          <p:cNvPr id="43" name="Google Shape;1909;p44">
            <a:extLst>
              <a:ext uri="{FF2B5EF4-FFF2-40B4-BE49-F238E27FC236}">
                <a16:creationId xmlns:a16="http://schemas.microsoft.com/office/drawing/2014/main" id="{7B1E528D-5B42-F815-2A23-ED33F5C5EBBB}"/>
              </a:ext>
            </a:extLst>
          </p:cNvPr>
          <p:cNvSpPr txBox="1"/>
          <p:nvPr/>
        </p:nvSpPr>
        <p:spPr>
          <a:xfrm>
            <a:off x="4572000" y="3352025"/>
            <a:ext cx="3259534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Correlated Variables</a:t>
            </a:r>
          </a:p>
        </p:txBody>
      </p:sp>
      <p:sp>
        <p:nvSpPr>
          <p:cNvPr id="44" name="Google Shape;1910;p44">
            <a:extLst>
              <a:ext uri="{FF2B5EF4-FFF2-40B4-BE49-F238E27FC236}">
                <a16:creationId xmlns:a16="http://schemas.microsoft.com/office/drawing/2014/main" id="{1C49E4A5-0B07-4514-CE7A-8260AFEE7F7E}"/>
              </a:ext>
            </a:extLst>
          </p:cNvPr>
          <p:cNvSpPr txBox="1"/>
          <p:nvPr/>
        </p:nvSpPr>
        <p:spPr>
          <a:xfrm>
            <a:off x="4092304" y="3648951"/>
            <a:ext cx="4218925" cy="198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28600"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100" b="1">
                <a:solidFill>
                  <a:schemeClr val="dk1"/>
                </a:solidFill>
                <a:latin typeface="Montserrat"/>
              </a:rPr>
              <a:t>AMT_CREDIT &amp; AMT_GOODS_PRICE = </a:t>
            </a:r>
            <a:r>
              <a:rPr lang="en-US" sz="1100" b="1">
                <a:solidFill>
                  <a:schemeClr val="bg1"/>
                </a:solidFill>
                <a:latin typeface="Montserrat"/>
              </a:rPr>
              <a:t>0.99</a:t>
            </a:r>
          </a:p>
          <a:p>
            <a:pPr marL="387350" indent="-228600"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100" b="1">
                <a:solidFill>
                  <a:schemeClr val="dk1"/>
                </a:solidFill>
                <a:latin typeface="Montserrat"/>
              </a:rPr>
              <a:t>REG_CITY_NOT_WORK_CITY &amp; LIVE_CITY_NOT_WORK_CITY = </a:t>
            </a:r>
            <a:r>
              <a:rPr lang="en-US" sz="1100" b="1">
                <a:solidFill>
                  <a:schemeClr val="bg1"/>
                </a:solidFill>
                <a:latin typeface="Montserrat"/>
              </a:rPr>
              <a:t>0.83</a:t>
            </a:r>
          </a:p>
          <a:p>
            <a:pPr marL="387350" indent="-228600"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100" b="1">
                <a:solidFill>
                  <a:schemeClr val="dk1"/>
                </a:solidFill>
                <a:latin typeface="Montserrat"/>
              </a:rPr>
              <a:t>AMT_ANNUITY &amp; AMT_GOODS_PRICE = </a:t>
            </a:r>
            <a:r>
              <a:rPr lang="en-US" sz="1100" b="1">
                <a:solidFill>
                  <a:schemeClr val="bg1"/>
                </a:solidFill>
                <a:latin typeface="Montserrat"/>
              </a:rPr>
              <a:t>0.77</a:t>
            </a:r>
          </a:p>
          <a:p>
            <a:pPr marL="387350" indent="-228600">
              <a:spcAft>
                <a:spcPts val="5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1100" b="1">
                <a:solidFill>
                  <a:schemeClr val="dk1"/>
                </a:solidFill>
                <a:latin typeface="Montserrat"/>
              </a:rPr>
              <a:t>AMT_CREDIT &amp;  AMT_ANNUITY = </a:t>
            </a:r>
            <a:r>
              <a:rPr lang="en-US" sz="1100" b="1">
                <a:solidFill>
                  <a:schemeClr val="bg1"/>
                </a:solidFill>
                <a:latin typeface="Montserrat"/>
              </a:rPr>
              <a:t>0.76</a:t>
            </a:r>
          </a:p>
          <a:p>
            <a:pPr marL="387350" indent="-228600">
              <a:spcAft>
                <a:spcPts val="500"/>
              </a:spcAft>
              <a:buClr>
                <a:srgbClr val="BD6877"/>
              </a:buClr>
              <a:buFont typeface="+mj-lt"/>
              <a:buAutoNum type="arabicPeriod"/>
            </a:pPr>
            <a:endParaRPr lang="en-US" sz="1100" b="1">
              <a:solidFill>
                <a:srgbClr val="53A789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4252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C3BE-5B26-D837-833D-08A35B9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EXPLORATIVE DATA ANALYSIS </a:t>
            </a:r>
            <a:r>
              <a:rPr lang="en-US" sz="1500"/>
              <a:t>(UNIVARIATE ANALYSIS)</a:t>
            </a:r>
          </a:p>
        </p:txBody>
      </p:sp>
      <p:sp>
        <p:nvSpPr>
          <p:cNvPr id="16" name="Google Shape;1908;p44">
            <a:extLst>
              <a:ext uri="{FF2B5EF4-FFF2-40B4-BE49-F238E27FC236}">
                <a16:creationId xmlns:a16="http://schemas.microsoft.com/office/drawing/2014/main" id="{5C84336D-28EF-D80D-7704-D89F85BD5541}"/>
              </a:ext>
            </a:extLst>
          </p:cNvPr>
          <p:cNvSpPr/>
          <p:nvPr/>
        </p:nvSpPr>
        <p:spPr>
          <a:xfrm>
            <a:off x="5917073" y="1116998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09;p44">
            <a:extLst>
              <a:ext uri="{FF2B5EF4-FFF2-40B4-BE49-F238E27FC236}">
                <a16:creationId xmlns:a16="http://schemas.microsoft.com/office/drawing/2014/main" id="{A6982A21-73EA-20D3-2CB1-3C1650026571}"/>
              </a:ext>
            </a:extLst>
          </p:cNvPr>
          <p:cNvSpPr txBox="1"/>
          <p:nvPr/>
        </p:nvSpPr>
        <p:spPr>
          <a:xfrm>
            <a:off x="6228498" y="1017725"/>
            <a:ext cx="3259534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Bar Charts </a:t>
            </a:r>
          </a:p>
        </p:txBody>
      </p:sp>
      <p:sp>
        <p:nvSpPr>
          <p:cNvPr id="18" name="Google Shape;1910;p44">
            <a:extLst>
              <a:ext uri="{FF2B5EF4-FFF2-40B4-BE49-F238E27FC236}">
                <a16:creationId xmlns:a16="http://schemas.microsoft.com/office/drawing/2014/main" id="{3CA26E42-5BDD-E62C-5F69-B62781B784DE}"/>
              </a:ext>
            </a:extLst>
          </p:cNvPr>
          <p:cNvSpPr txBox="1"/>
          <p:nvPr/>
        </p:nvSpPr>
        <p:spPr>
          <a:xfrm>
            <a:off x="6228498" y="1312977"/>
            <a:ext cx="2746537" cy="85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Categorical Variables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To understand distribution of variables</a:t>
            </a:r>
            <a:endParaRPr lang="en-US">
              <a:solidFill>
                <a:srgbClr val="53A789"/>
              </a:solidFill>
              <a:latin typeface="Montserrat"/>
            </a:endParaRPr>
          </a:p>
        </p:txBody>
      </p:sp>
      <p:pic>
        <p:nvPicPr>
          <p:cNvPr id="8" name="Picture 7" descr="A comparison of a graph&#10;&#10;Description automatically generated">
            <a:extLst>
              <a:ext uri="{FF2B5EF4-FFF2-40B4-BE49-F238E27FC236}">
                <a16:creationId xmlns:a16="http://schemas.microsoft.com/office/drawing/2014/main" id="{92B93B09-C7B4-D45E-05CB-46BCE8DE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6" y="3230790"/>
            <a:ext cx="5323362" cy="1610658"/>
          </a:xfrm>
          <a:prstGeom prst="rect">
            <a:avLst/>
          </a:prstGeom>
        </p:spPr>
      </p:pic>
      <p:pic>
        <p:nvPicPr>
          <p:cNvPr id="6" name="Picture 5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3382F6B0-74F7-0B27-C37D-78CB8E078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180" y="2710636"/>
            <a:ext cx="5234636" cy="1610657"/>
          </a:xfrm>
          <a:prstGeom prst="rect">
            <a:avLst/>
          </a:prstGeom>
        </p:spPr>
      </p:pic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8C1146BD-9A53-B0C7-2F97-0B37528D1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6" y="940582"/>
            <a:ext cx="5455095" cy="177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9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C3BE-5B26-D837-833D-08A35B9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EXPLORATIVE DATA ANALYSIS </a:t>
            </a:r>
            <a:r>
              <a:rPr lang="en-US" sz="1500"/>
              <a:t>(BIVARIATE ANALYSIS)</a:t>
            </a:r>
          </a:p>
        </p:txBody>
      </p:sp>
      <p:sp>
        <p:nvSpPr>
          <p:cNvPr id="16" name="Google Shape;1908;p44">
            <a:extLst>
              <a:ext uri="{FF2B5EF4-FFF2-40B4-BE49-F238E27FC236}">
                <a16:creationId xmlns:a16="http://schemas.microsoft.com/office/drawing/2014/main" id="{5C84336D-28EF-D80D-7704-D89F85BD5541}"/>
              </a:ext>
            </a:extLst>
          </p:cNvPr>
          <p:cNvSpPr/>
          <p:nvPr/>
        </p:nvSpPr>
        <p:spPr>
          <a:xfrm>
            <a:off x="5793026" y="1936591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09;p44">
            <a:extLst>
              <a:ext uri="{FF2B5EF4-FFF2-40B4-BE49-F238E27FC236}">
                <a16:creationId xmlns:a16="http://schemas.microsoft.com/office/drawing/2014/main" id="{A6982A21-73EA-20D3-2CB1-3C1650026571}"/>
              </a:ext>
            </a:extLst>
          </p:cNvPr>
          <p:cNvSpPr txBox="1"/>
          <p:nvPr/>
        </p:nvSpPr>
        <p:spPr>
          <a:xfrm>
            <a:off x="6144324" y="1837318"/>
            <a:ext cx="3259534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KDE PLOTS </a:t>
            </a:r>
          </a:p>
        </p:txBody>
      </p:sp>
      <p:sp>
        <p:nvSpPr>
          <p:cNvPr id="18" name="Google Shape;1910;p44">
            <a:extLst>
              <a:ext uri="{FF2B5EF4-FFF2-40B4-BE49-F238E27FC236}">
                <a16:creationId xmlns:a16="http://schemas.microsoft.com/office/drawing/2014/main" id="{3CA26E42-5BDD-E62C-5F69-B62781B784DE}"/>
              </a:ext>
            </a:extLst>
          </p:cNvPr>
          <p:cNvSpPr txBox="1"/>
          <p:nvPr/>
        </p:nvSpPr>
        <p:spPr>
          <a:xfrm>
            <a:off x="5342452" y="2393954"/>
            <a:ext cx="3127018" cy="85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Numerical Variables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To understand distribution of events &amp; non-events</a:t>
            </a:r>
            <a:endParaRPr lang="en-US">
              <a:solidFill>
                <a:srgbClr val="53A789"/>
              </a:solidFill>
              <a:latin typeface="Montserrat"/>
            </a:endParaRPr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1B1EECA-8FAA-587D-6DD1-91AEA74BC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7" y="1057343"/>
            <a:ext cx="2069111" cy="1267429"/>
          </a:xfrm>
          <a:prstGeom prst="rect">
            <a:avLst/>
          </a:prstGeom>
        </p:spPr>
      </p:pic>
      <p:pic>
        <p:nvPicPr>
          <p:cNvPr id="4" name="Picture 3" descr="A graph of a credit&#10;&#10;Description automatically generated">
            <a:extLst>
              <a:ext uri="{FF2B5EF4-FFF2-40B4-BE49-F238E27FC236}">
                <a16:creationId xmlns:a16="http://schemas.microsoft.com/office/drawing/2014/main" id="{C496F88A-0115-3C0D-1E07-B9688F54F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818" y="1055772"/>
            <a:ext cx="2062832" cy="1310442"/>
          </a:xfrm>
          <a:prstGeom prst="rect">
            <a:avLst/>
          </a:prstGeom>
        </p:spPr>
      </p:pic>
      <p:pic>
        <p:nvPicPr>
          <p:cNvPr id="5" name="Picture 4" descr="A graph of an annuity&#10;&#10;Description automatically generated">
            <a:extLst>
              <a:ext uri="{FF2B5EF4-FFF2-40B4-BE49-F238E27FC236}">
                <a16:creationId xmlns:a16="http://schemas.microsoft.com/office/drawing/2014/main" id="{A547FA6D-0FA9-8D8C-28F9-4A990CE17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96" y="2323720"/>
            <a:ext cx="2140536" cy="1192918"/>
          </a:xfrm>
          <a:prstGeom prst="rect">
            <a:avLst/>
          </a:prstGeom>
        </p:spPr>
      </p:pic>
      <p:pic>
        <p:nvPicPr>
          <p:cNvPr id="6" name="Picture 5" descr="A graph of a blue line&#10;&#10;Description automatically generated">
            <a:extLst>
              <a:ext uri="{FF2B5EF4-FFF2-40B4-BE49-F238E27FC236}">
                <a16:creationId xmlns:a16="http://schemas.microsoft.com/office/drawing/2014/main" id="{825EA7DD-E156-0024-B529-E123CAC59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581" y="3492762"/>
            <a:ext cx="2023501" cy="1207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7F557-AD70-B09B-C688-7CB7690D4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62" y="3517402"/>
            <a:ext cx="2131829" cy="1187706"/>
          </a:xfrm>
          <a:prstGeom prst="rect">
            <a:avLst/>
          </a:prstGeom>
        </p:spPr>
      </p:pic>
      <p:pic>
        <p:nvPicPr>
          <p:cNvPr id="8" name="Picture 7" descr="A blue and orange line graph&#10;&#10;Description automatically generated">
            <a:extLst>
              <a:ext uri="{FF2B5EF4-FFF2-40B4-BE49-F238E27FC236}">
                <a16:creationId xmlns:a16="http://schemas.microsoft.com/office/drawing/2014/main" id="{3B13E6EC-020A-BF5E-AC50-6B29DE149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1435" y="2365302"/>
            <a:ext cx="1985630" cy="11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3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C3BE-5B26-D837-833D-08A35B9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EXPLORATIVE DATA ANALYSIS </a:t>
            </a:r>
            <a:r>
              <a:rPr lang="en-US" sz="1500"/>
              <a:t>(UNIVARIATE ANALYSIS)</a:t>
            </a:r>
          </a:p>
        </p:txBody>
      </p:sp>
      <p:sp>
        <p:nvSpPr>
          <p:cNvPr id="16" name="Google Shape;1908;p44">
            <a:extLst>
              <a:ext uri="{FF2B5EF4-FFF2-40B4-BE49-F238E27FC236}">
                <a16:creationId xmlns:a16="http://schemas.microsoft.com/office/drawing/2014/main" id="{5C84336D-28EF-D80D-7704-D89F85BD5541}"/>
              </a:ext>
            </a:extLst>
          </p:cNvPr>
          <p:cNvSpPr/>
          <p:nvPr/>
        </p:nvSpPr>
        <p:spPr>
          <a:xfrm>
            <a:off x="5394306" y="2437207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09;p44">
            <a:extLst>
              <a:ext uri="{FF2B5EF4-FFF2-40B4-BE49-F238E27FC236}">
                <a16:creationId xmlns:a16="http://schemas.microsoft.com/office/drawing/2014/main" id="{A6982A21-73EA-20D3-2CB1-3C1650026571}"/>
              </a:ext>
            </a:extLst>
          </p:cNvPr>
          <p:cNvSpPr txBox="1"/>
          <p:nvPr/>
        </p:nvSpPr>
        <p:spPr>
          <a:xfrm>
            <a:off x="5705731" y="2337934"/>
            <a:ext cx="3259534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Stacked Bar Charts </a:t>
            </a:r>
          </a:p>
        </p:txBody>
      </p:sp>
      <p:sp>
        <p:nvSpPr>
          <p:cNvPr id="18" name="Google Shape;1910;p44">
            <a:extLst>
              <a:ext uri="{FF2B5EF4-FFF2-40B4-BE49-F238E27FC236}">
                <a16:creationId xmlns:a16="http://schemas.microsoft.com/office/drawing/2014/main" id="{3CA26E42-5BDD-E62C-5F69-B62781B784DE}"/>
              </a:ext>
            </a:extLst>
          </p:cNvPr>
          <p:cNvSpPr txBox="1"/>
          <p:nvPr/>
        </p:nvSpPr>
        <p:spPr>
          <a:xfrm>
            <a:off x="5705731" y="2633186"/>
            <a:ext cx="3127018" cy="85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Categorical Variables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To understand distribution of events &amp; non-events</a:t>
            </a:r>
            <a:endParaRPr lang="en-US">
              <a:solidFill>
                <a:srgbClr val="53A789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D5B9E-8942-B675-F9EF-D7B2AD487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49" y="1118617"/>
            <a:ext cx="2309038" cy="1776557"/>
          </a:xfrm>
          <a:prstGeom prst="rect">
            <a:avLst/>
          </a:prstGeom>
        </p:spPr>
      </p:pic>
      <p:pic>
        <p:nvPicPr>
          <p:cNvPr id="4" name="Picture 3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E7C832DD-388F-7EDC-FF8F-ABC4B6D76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30" y="1115128"/>
            <a:ext cx="2309038" cy="1841129"/>
          </a:xfrm>
          <a:prstGeom prst="rect">
            <a:avLst/>
          </a:prstGeom>
        </p:spPr>
      </p:pic>
      <p:pic>
        <p:nvPicPr>
          <p:cNvPr id="5" name="Picture 4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3290ADD7-0487-EA10-AF18-63A70B592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49" y="2901685"/>
            <a:ext cx="2309037" cy="1838783"/>
          </a:xfrm>
          <a:prstGeom prst="rect">
            <a:avLst/>
          </a:prstGeom>
        </p:spPr>
      </p:pic>
      <p:pic>
        <p:nvPicPr>
          <p:cNvPr id="6" name="Picture 5" descr="A graph of a number of blue and orange bars&#10;&#10;Description automatically generated">
            <a:extLst>
              <a:ext uri="{FF2B5EF4-FFF2-40B4-BE49-F238E27FC236}">
                <a16:creationId xmlns:a16="http://schemas.microsoft.com/office/drawing/2014/main" id="{3263EA9C-F83D-7E39-EA5C-5F602F0C8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760" y="2951497"/>
            <a:ext cx="2304607" cy="17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C3BE-5B26-D837-833D-08A35B9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  <a:endParaRPr lang="en-US" sz="1500"/>
          </a:p>
        </p:txBody>
      </p:sp>
      <p:sp>
        <p:nvSpPr>
          <p:cNvPr id="5" name="Google Shape;1908;p44">
            <a:extLst>
              <a:ext uri="{FF2B5EF4-FFF2-40B4-BE49-F238E27FC236}">
                <a16:creationId xmlns:a16="http://schemas.microsoft.com/office/drawing/2014/main" id="{9F80D1EF-84AD-B765-780E-07EEE10FABCE}"/>
              </a:ext>
            </a:extLst>
          </p:cNvPr>
          <p:cNvSpPr/>
          <p:nvPr/>
        </p:nvSpPr>
        <p:spPr>
          <a:xfrm>
            <a:off x="494047" y="1252768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09;p44">
            <a:extLst>
              <a:ext uri="{FF2B5EF4-FFF2-40B4-BE49-F238E27FC236}">
                <a16:creationId xmlns:a16="http://schemas.microsoft.com/office/drawing/2014/main" id="{6192552B-14DD-A50A-080B-486B60BF0CAC}"/>
              </a:ext>
            </a:extLst>
          </p:cNvPr>
          <p:cNvSpPr txBox="1"/>
          <p:nvPr/>
        </p:nvSpPr>
        <p:spPr>
          <a:xfrm>
            <a:off x="805472" y="1153495"/>
            <a:ext cx="7309828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Missing Values in Columns</a:t>
            </a:r>
          </a:p>
        </p:txBody>
      </p:sp>
      <p:sp>
        <p:nvSpPr>
          <p:cNvPr id="11" name="Google Shape;1909;p44">
            <a:extLst>
              <a:ext uri="{FF2B5EF4-FFF2-40B4-BE49-F238E27FC236}">
                <a16:creationId xmlns:a16="http://schemas.microsoft.com/office/drawing/2014/main" id="{82B39B84-096C-5C28-A15E-56BC3CE95585}"/>
              </a:ext>
            </a:extLst>
          </p:cNvPr>
          <p:cNvSpPr txBox="1"/>
          <p:nvPr/>
        </p:nvSpPr>
        <p:spPr>
          <a:xfrm>
            <a:off x="5044395" y="1173232"/>
            <a:ext cx="7309828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Missing Values in Rows</a:t>
            </a:r>
          </a:p>
        </p:txBody>
      </p:sp>
      <p:sp>
        <p:nvSpPr>
          <p:cNvPr id="14" name="Google Shape;1908;p44">
            <a:extLst>
              <a:ext uri="{FF2B5EF4-FFF2-40B4-BE49-F238E27FC236}">
                <a16:creationId xmlns:a16="http://schemas.microsoft.com/office/drawing/2014/main" id="{29190AFB-891D-3124-330D-4C8FEFCB8319}"/>
              </a:ext>
            </a:extLst>
          </p:cNvPr>
          <p:cNvSpPr/>
          <p:nvPr/>
        </p:nvSpPr>
        <p:spPr>
          <a:xfrm>
            <a:off x="4727500" y="1272505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E522B8F-479A-6C77-62BC-D62E70BC7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02" y="1577995"/>
            <a:ext cx="1908636" cy="2939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CE8124-5D34-136D-564D-7E21164B5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069" y="1595863"/>
            <a:ext cx="3793402" cy="174227"/>
          </a:xfrm>
          <a:prstGeom prst="rect">
            <a:avLst/>
          </a:prstGeom>
        </p:spPr>
      </p:pic>
      <p:sp>
        <p:nvSpPr>
          <p:cNvPr id="20" name="Google Shape;1909;p44">
            <a:extLst>
              <a:ext uri="{FF2B5EF4-FFF2-40B4-BE49-F238E27FC236}">
                <a16:creationId xmlns:a16="http://schemas.microsoft.com/office/drawing/2014/main" id="{8824BCB8-5C7F-BF04-5D93-B00C62207B76}"/>
              </a:ext>
            </a:extLst>
          </p:cNvPr>
          <p:cNvSpPr txBox="1"/>
          <p:nvPr/>
        </p:nvSpPr>
        <p:spPr>
          <a:xfrm>
            <a:off x="3645438" y="2742467"/>
            <a:ext cx="5151156" cy="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As we are using </a:t>
            </a:r>
            <a:r>
              <a:rPr lang="en-SG" sz="1800" err="1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scorecardpy</a:t>
            </a:r>
            <a:r>
              <a:rPr lang="en-SG" sz="1800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, it will create a separate bin for missing values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413242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C3BE-5B26-D837-833D-08A35B9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  <a:endParaRPr lang="en-US" sz="1500"/>
          </a:p>
        </p:txBody>
      </p:sp>
      <p:sp>
        <p:nvSpPr>
          <p:cNvPr id="5" name="Google Shape;1908;p44">
            <a:extLst>
              <a:ext uri="{FF2B5EF4-FFF2-40B4-BE49-F238E27FC236}">
                <a16:creationId xmlns:a16="http://schemas.microsoft.com/office/drawing/2014/main" id="{9F80D1EF-84AD-B765-780E-07EEE10FABCE}"/>
              </a:ext>
            </a:extLst>
          </p:cNvPr>
          <p:cNvSpPr/>
          <p:nvPr/>
        </p:nvSpPr>
        <p:spPr>
          <a:xfrm>
            <a:off x="494047" y="1092544"/>
            <a:ext cx="225953" cy="248548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09;p44">
            <a:extLst>
              <a:ext uri="{FF2B5EF4-FFF2-40B4-BE49-F238E27FC236}">
                <a16:creationId xmlns:a16="http://schemas.microsoft.com/office/drawing/2014/main" id="{6192552B-14DD-A50A-080B-486B60BF0CAC}"/>
              </a:ext>
            </a:extLst>
          </p:cNvPr>
          <p:cNvSpPr txBox="1"/>
          <p:nvPr/>
        </p:nvSpPr>
        <p:spPr>
          <a:xfrm>
            <a:off x="805472" y="983344"/>
            <a:ext cx="4255415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Rectify Invalid Observations</a:t>
            </a:r>
          </a:p>
        </p:txBody>
      </p:sp>
      <p:sp>
        <p:nvSpPr>
          <p:cNvPr id="4" name="Google Shape;1910;p44">
            <a:extLst>
              <a:ext uri="{FF2B5EF4-FFF2-40B4-BE49-F238E27FC236}">
                <a16:creationId xmlns:a16="http://schemas.microsoft.com/office/drawing/2014/main" id="{ADFBAE35-AA2C-84AA-C8B2-AF32C4E254E6}"/>
              </a:ext>
            </a:extLst>
          </p:cNvPr>
          <p:cNvSpPr txBox="1"/>
          <p:nvPr/>
        </p:nvSpPr>
        <p:spPr>
          <a:xfrm>
            <a:off x="720000" y="1291332"/>
            <a:ext cx="3742000" cy="94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sz="1200" b="1" err="1">
                <a:solidFill>
                  <a:schemeClr val="dk1"/>
                </a:solidFill>
                <a:latin typeface="Montserrat"/>
              </a:rPr>
              <a:t>max_months_employed</a:t>
            </a:r>
            <a:r>
              <a:rPr lang="en-US" sz="1200" b="1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= - 80 * 12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sz="1200" b="1" err="1">
                <a:solidFill>
                  <a:schemeClr val="dk1"/>
                </a:solidFill>
                <a:latin typeface="Montserrat"/>
              </a:rPr>
              <a:t>df</a:t>
            </a:r>
            <a:r>
              <a:rPr lang="en-US" sz="1200" b="1">
                <a:solidFill>
                  <a:schemeClr val="dk1"/>
                </a:solidFill>
                <a:latin typeface="Montserrat"/>
              </a:rPr>
              <a:t>[</a:t>
            </a:r>
            <a:r>
              <a:rPr lang="en-US" sz="1200" b="1" err="1">
                <a:solidFill>
                  <a:schemeClr val="dk1"/>
                </a:solidFill>
                <a:latin typeface="Montserrat"/>
              </a:rPr>
              <a:t>df</a:t>
            </a:r>
            <a:r>
              <a:rPr lang="en-US" sz="1200" b="1">
                <a:solidFill>
                  <a:schemeClr val="dk1"/>
                </a:solidFill>
                <a:latin typeface="Montserrat"/>
              </a:rPr>
              <a:t>['MONTHS_EMPLOYED’] &lt; </a:t>
            </a:r>
            <a:r>
              <a:rPr lang="en-US" sz="1200" b="1" err="1">
                <a:solidFill>
                  <a:schemeClr val="dk1"/>
                </a:solidFill>
                <a:latin typeface="Montserrat"/>
              </a:rPr>
              <a:t>max_months_employed</a:t>
            </a:r>
            <a:r>
              <a:rPr lang="en-US" sz="1200" b="1">
                <a:solidFill>
                  <a:schemeClr val="dk1"/>
                </a:solidFill>
                <a:latin typeface="Montserrat"/>
              </a:rPr>
              <a:t>]</a:t>
            </a:r>
            <a:endParaRPr lang="en-US" sz="1200" b="1">
              <a:solidFill>
                <a:srgbClr val="53A789"/>
              </a:solidFill>
              <a:latin typeface="Montserrat"/>
            </a:endParaRPr>
          </a:p>
        </p:txBody>
      </p:sp>
      <p:sp>
        <p:nvSpPr>
          <p:cNvPr id="7" name="Google Shape;1908;p44">
            <a:extLst>
              <a:ext uri="{FF2B5EF4-FFF2-40B4-BE49-F238E27FC236}">
                <a16:creationId xmlns:a16="http://schemas.microsoft.com/office/drawing/2014/main" id="{5D6847C6-90A2-CB97-9E6A-053C14E08B85}"/>
              </a:ext>
            </a:extLst>
          </p:cNvPr>
          <p:cNvSpPr/>
          <p:nvPr/>
        </p:nvSpPr>
        <p:spPr>
          <a:xfrm>
            <a:off x="2211799" y="2652782"/>
            <a:ext cx="225953" cy="248548"/>
          </a:xfrm>
          <a:prstGeom prst="rect">
            <a:avLst/>
          </a:prstGeom>
          <a:solidFill>
            <a:srgbClr val="53A7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53A789"/>
              </a:solidFill>
            </a:endParaRPr>
          </a:p>
        </p:txBody>
      </p:sp>
      <p:sp>
        <p:nvSpPr>
          <p:cNvPr id="8" name="Google Shape;1909;p44">
            <a:extLst>
              <a:ext uri="{FF2B5EF4-FFF2-40B4-BE49-F238E27FC236}">
                <a16:creationId xmlns:a16="http://schemas.microsoft.com/office/drawing/2014/main" id="{B21B288F-8F5E-B4B9-7EF5-B483DCE975CA}"/>
              </a:ext>
            </a:extLst>
          </p:cNvPr>
          <p:cNvSpPr txBox="1"/>
          <p:nvPr/>
        </p:nvSpPr>
        <p:spPr>
          <a:xfrm>
            <a:off x="2523224" y="2543582"/>
            <a:ext cx="267012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Default Value</a:t>
            </a:r>
          </a:p>
        </p:txBody>
      </p:sp>
      <p:sp>
        <p:nvSpPr>
          <p:cNvPr id="10" name="Google Shape;1910;p44">
            <a:extLst>
              <a:ext uri="{FF2B5EF4-FFF2-40B4-BE49-F238E27FC236}">
                <a16:creationId xmlns:a16="http://schemas.microsoft.com/office/drawing/2014/main" id="{932E6A47-8959-63BD-DD1D-D08915A1E909}"/>
              </a:ext>
            </a:extLst>
          </p:cNvPr>
          <p:cNvSpPr txBox="1"/>
          <p:nvPr/>
        </p:nvSpPr>
        <p:spPr>
          <a:xfrm>
            <a:off x="2257489" y="2857049"/>
            <a:ext cx="2803397" cy="94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53A789"/>
              </a:buClr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dk1"/>
                </a:solidFill>
                <a:latin typeface="Montserrat"/>
              </a:rPr>
              <a:t>692 rows with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-12174.76667</a:t>
            </a:r>
          </a:p>
          <a:p>
            <a:pPr marL="330200" indent="-171450">
              <a:spcAft>
                <a:spcPts val="500"/>
              </a:spcAft>
              <a:buClr>
                <a:srgbClr val="53A789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Montserrat"/>
              </a:rPr>
              <a:t>Likely a default input for missing values</a:t>
            </a:r>
          </a:p>
          <a:p>
            <a:pPr marL="330200" indent="-171450">
              <a:spcAft>
                <a:spcPts val="500"/>
              </a:spcAft>
              <a:buClr>
                <a:srgbClr val="53A789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Montserrat"/>
              </a:rPr>
              <a:t>Replace it with </a:t>
            </a:r>
            <a:r>
              <a:rPr lang="en-US" sz="1200" b="1" err="1">
                <a:solidFill>
                  <a:schemeClr val="dk1"/>
                </a:solidFill>
                <a:latin typeface="Montserrat"/>
              </a:rPr>
              <a:t>NaN</a:t>
            </a:r>
            <a:endParaRPr lang="en-US" sz="1200" b="1">
              <a:solidFill>
                <a:schemeClr val="dk1"/>
              </a:solidFill>
              <a:latin typeface="Montserrat"/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595823-B3F2-B750-DBF3-7C00EB67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05" y="2168091"/>
            <a:ext cx="1086965" cy="2520831"/>
          </a:xfrm>
          <a:prstGeom prst="rect">
            <a:avLst/>
          </a:prstGeom>
        </p:spPr>
      </p:pic>
      <p:pic>
        <p:nvPicPr>
          <p:cNvPr id="16" name="Picture 15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928E21EE-A5A2-1C2F-3B46-77541E33D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" y="4538664"/>
            <a:ext cx="1200244" cy="211364"/>
          </a:xfrm>
          <a:prstGeom prst="rect">
            <a:avLst/>
          </a:prstGeom>
        </p:spPr>
      </p:pic>
      <p:sp>
        <p:nvSpPr>
          <p:cNvPr id="21" name="Google Shape;1908;p44">
            <a:extLst>
              <a:ext uri="{FF2B5EF4-FFF2-40B4-BE49-F238E27FC236}">
                <a16:creationId xmlns:a16="http://schemas.microsoft.com/office/drawing/2014/main" id="{81E7AEB4-458C-362D-281D-AFA37BEE0F7E}"/>
              </a:ext>
            </a:extLst>
          </p:cNvPr>
          <p:cNvSpPr/>
          <p:nvPr/>
        </p:nvSpPr>
        <p:spPr>
          <a:xfrm>
            <a:off x="4749462" y="1109215"/>
            <a:ext cx="225953" cy="248548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09;p44">
            <a:extLst>
              <a:ext uri="{FF2B5EF4-FFF2-40B4-BE49-F238E27FC236}">
                <a16:creationId xmlns:a16="http://schemas.microsoft.com/office/drawing/2014/main" id="{C72740D6-9469-0B99-E493-25EA5A90C92C}"/>
              </a:ext>
            </a:extLst>
          </p:cNvPr>
          <p:cNvSpPr txBox="1"/>
          <p:nvPr/>
        </p:nvSpPr>
        <p:spPr>
          <a:xfrm>
            <a:off x="5060887" y="1000015"/>
            <a:ext cx="4255415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Remove Highly Correlated Vars</a:t>
            </a:r>
          </a:p>
        </p:txBody>
      </p:sp>
      <p:sp>
        <p:nvSpPr>
          <p:cNvPr id="23" name="Google Shape;1910;p44">
            <a:extLst>
              <a:ext uri="{FF2B5EF4-FFF2-40B4-BE49-F238E27FC236}">
                <a16:creationId xmlns:a16="http://schemas.microsoft.com/office/drawing/2014/main" id="{5C3D2AF3-A19D-DC74-C98A-6AEDFA8D7C78}"/>
              </a:ext>
            </a:extLst>
          </p:cNvPr>
          <p:cNvSpPr txBox="1"/>
          <p:nvPr/>
        </p:nvSpPr>
        <p:spPr>
          <a:xfrm>
            <a:off x="4848944" y="1341092"/>
            <a:ext cx="4155932" cy="275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4C4457"/>
                </a:solidFill>
                <a:latin typeface="Montserrat"/>
              </a:rPr>
              <a:t>Did an initial IV Screening 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C4457"/>
                </a:solidFill>
                <a:latin typeface="Montserrat"/>
              </a:rPr>
              <a:t>REG_CITY_NOT_WORK_CITY &gt; LIVE_CITY_NOT_WORK_CITY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C4457"/>
                </a:solidFill>
                <a:latin typeface="Montserrat"/>
              </a:rPr>
              <a:t>AMT_ANNUITY &gt; AMT_CREDIT &gt; AMT_GOODS_PRICE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4C4457"/>
                </a:solidFill>
                <a:latin typeface="Montserrat"/>
              </a:rPr>
              <a:t>Drop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LIVE_CITY_NOT_WORK_CITY </a:t>
            </a:r>
            <a:r>
              <a:rPr lang="en-US" sz="1200" b="1">
                <a:solidFill>
                  <a:srgbClr val="4C4457"/>
                </a:solidFill>
                <a:latin typeface="Montserrat"/>
              </a:rPr>
              <a:t>&amp; </a:t>
            </a:r>
            <a:r>
              <a:rPr lang="en-US" sz="1200" b="1">
                <a:solidFill>
                  <a:schemeClr val="bg1"/>
                </a:solidFill>
                <a:latin typeface="Montserrat"/>
              </a:rPr>
              <a:t>AMT_GOODS_PRICE 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4C4457"/>
                </a:solidFill>
                <a:latin typeface="Montserrat"/>
              </a:rPr>
              <a:t>df.drop</a:t>
            </a:r>
            <a:r>
              <a:rPr lang="en-US" sz="1200">
                <a:solidFill>
                  <a:srgbClr val="4C4457"/>
                </a:solidFill>
                <a:latin typeface="Montserrat"/>
              </a:rPr>
              <a:t>(['LIVE_CITY_NOT_WORK_CITY', 'AMT_GOODS_PRICE'], axis='columns', </a:t>
            </a:r>
            <a:r>
              <a:rPr lang="en-US" sz="1200" err="1">
                <a:solidFill>
                  <a:srgbClr val="4C4457"/>
                </a:solidFill>
                <a:latin typeface="Montserrat"/>
              </a:rPr>
              <a:t>inplace</a:t>
            </a:r>
            <a:r>
              <a:rPr lang="en-US" sz="1200">
                <a:solidFill>
                  <a:srgbClr val="4C4457"/>
                </a:solidFill>
                <a:latin typeface="Montserrat"/>
              </a:rPr>
              <a:t> = True)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rgbClr val="4C4457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5149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9" name="Google Shape;1749;p38"/>
          <p:cNvGrpSpPr/>
          <p:nvPr/>
        </p:nvGrpSpPr>
        <p:grpSpPr>
          <a:xfrm>
            <a:off x="-1183381" y="898675"/>
            <a:ext cx="5420444" cy="4360365"/>
            <a:chOff x="-1183381" y="898675"/>
            <a:chExt cx="5420444" cy="4360365"/>
          </a:xfrm>
        </p:grpSpPr>
        <p:sp>
          <p:nvSpPr>
            <p:cNvPr id="1750" name="Google Shape;1750;p38"/>
            <p:cNvSpPr/>
            <p:nvPr/>
          </p:nvSpPr>
          <p:spPr>
            <a:xfrm>
              <a:off x="294625" y="898675"/>
              <a:ext cx="840952" cy="1162694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8588" dist="2952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1" name="Google Shape;1751;p38"/>
            <p:cNvGrpSpPr/>
            <p:nvPr/>
          </p:nvGrpSpPr>
          <p:grpSpPr>
            <a:xfrm flipH="1">
              <a:off x="-1183381" y="2780188"/>
              <a:ext cx="4294670" cy="2375962"/>
              <a:chOff x="5402544" y="2780188"/>
              <a:chExt cx="4294670" cy="2375962"/>
            </a:xfrm>
          </p:grpSpPr>
          <p:sp>
            <p:nvSpPr>
              <p:cNvPr id="1752" name="Google Shape;1752;p38"/>
              <p:cNvSpPr/>
              <p:nvPr/>
            </p:nvSpPr>
            <p:spPr>
              <a:xfrm>
                <a:off x="5462997" y="4340882"/>
                <a:ext cx="775024" cy="804920"/>
              </a:xfrm>
              <a:custGeom>
                <a:avLst/>
                <a:gdLst/>
                <a:ahLst/>
                <a:cxnLst/>
                <a:rect l="l" t="t" r="r" b="b"/>
                <a:pathLst>
                  <a:path w="10551" h="10958" extrusionOk="0">
                    <a:moveTo>
                      <a:pt x="1" y="1"/>
                    </a:moveTo>
                    <a:lnTo>
                      <a:pt x="1" y="10958"/>
                    </a:lnTo>
                    <a:lnTo>
                      <a:pt x="10550" y="10958"/>
                    </a:lnTo>
                    <a:lnTo>
                      <a:pt x="105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>
                <a:off x="5402544" y="3860928"/>
                <a:ext cx="815791" cy="480028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6535" extrusionOk="0">
                    <a:moveTo>
                      <a:pt x="11106" y="1"/>
                    </a:moveTo>
                    <a:lnTo>
                      <a:pt x="1" y="5684"/>
                    </a:lnTo>
                    <a:lnTo>
                      <a:pt x="1" y="6535"/>
                    </a:lnTo>
                    <a:lnTo>
                      <a:pt x="11106" y="65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>
                <a:off x="5639214" y="4577480"/>
                <a:ext cx="445872" cy="322982"/>
              </a:xfrm>
              <a:custGeom>
                <a:avLst/>
                <a:gdLst/>
                <a:ahLst/>
                <a:cxnLst/>
                <a:rect l="l" t="t" r="r" b="b"/>
                <a:pathLst>
                  <a:path w="6070" h="4397" extrusionOk="0">
                    <a:moveTo>
                      <a:pt x="0" y="4396"/>
                    </a:moveTo>
                    <a:lnTo>
                      <a:pt x="6069" y="4396"/>
                    </a:lnTo>
                    <a:lnTo>
                      <a:pt x="606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8"/>
              <p:cNvSpPr/>
              <p:nvPr/>
            </p:nvSpPr>
            <p:spPr>
              <a:xfrm>
                <a:off x="5669624" y="4577480"/>
                <a:ext cx="415461" cy="322982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4397" extrusionOk="0">
                    <a:moveTo>
                      <a:pt x="1" y="4396"/>
                    </a:moveTo>
                    <a:lnTo>
                      <a:pt x="5655" y="4396"/>
                    </a:lnTo>
                    <a:lnTo>
                      <a:pt x="565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8"/>
              <p:cNvSpPr/>
              <p:nvPr/>
            </p:nvSpPr>
            <p:spPr>
              <a:xfrm>
                <a:off x="5669624" y="4577480"/>
                <a:ext cx="21302" cy="322982"/>
              </a:xfrm>
              <a:custGeom>
                <a:avLst/>
                <a:gdLst/>
                <a:ahLst/>
                <a:cxnLst/>
                <a:rect l="l" t="t" r="r" b="b"/>
                <a:pathLst>
                  <a:path w="290" h="4397" extrusionOk="0">
                    <a:moveTo>
                      <a:pt x="1" y="4396"/>
                    </a:moveTo>
                    <a:lnTo>
                      <a:pt x="289" y="4396"/>
                    </a:lnTo>
                    <a:lnTo>
                      <a:pt x="28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8"/>
              <p:cNvSpPr/>
              <p:nvPr/>
            </p:nvSpPr>
            <p:spPr>
              <a:xfrm>
                <a:off x="5669624" y="4728356"/>
                <a:ext cx="415461" cy="19172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261" extrusionOk="0">
                    <a:moveTo>
                      <a:pt x="1" y="260"/>
                    </a:moveTo>
                    <a:lnTo>
                      <a:pt x="5655" y="260"/>
                    </a:lnTo>
                    <a:lnTo>
                      <a:pt x="5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8"/>
              <p:cNvSpPr/>
              <p:nvPr/>
            </p:nvSpPr>
            <p:spPr>
              <a:xfrm>
                <a:off x="5867511" y="4577480"/>
                <a:ext cx="19686" cy="32298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397" extrusionOk="0">
                    <a:moveTo>
                      <a:pt x="268" y="4396"/>
                    </a:moveTo>
                    <a:lnTo>
                      <a:pt x="268" y="1"/>
                    </a:lnTo>
                    <a:lnTo>
                      <a:pt x="1" y="1"/>
                    </a:lnTo>
                    <a:lnTo>
                      <a:pt x="1" y="43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8"/>
              <p:cNvSpPr/>
              <p:nvPr/>
            </p:nvSpPr>
            <p:spPr>
              <a:xfrm>
                <a:off x="5921279" y="4616778"/>
                <a:ext cx="75438" cy="81682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112" extrusionOk="0">
                    <a:moveTo>
                      <a:pt x="914" y="0"/>
                    </a:moveTo>
                    <a:cubicBezTo>
                      <a:pt x="895" y="0"/>
                      <a:pt x="879" y="7"/>
                      <a:pt x="879" y="21"/>
                    </a:cubicBezTo>
                    <a:lnTo>
                      <a:pt x="28" y="964"/>
                    </a:lnTo>
                    <a:cubicBezTo>
                      <a:pt x="0" y="992"/>
                      <a:pt x="0" y="1048"/>
                      <a:pt x="28" y="1076"/>
                    </a:cubicBezTo>
                    <a:cubicBezTo>
                      <a:pt x="63" y="1111"/>
                      <a:pt x="63" y="1111"/>
                      <a:pt x="91" y="1111"/>
                    </a:cubicBezTo>
                    <a:cubicBezTo>
                      <a:pt x="120" y="1111"/>
                      <a:pt x="148" y="1076"/>
                      <a:pt x="148" y="1076"/>
                    </a:cubicBezTo>
                    <a:lnTo>
                      <a:pt x="999" y="141"/>
                    </a:lnTo>
                    <a:cubicBezTo>
                      <a:pt x="1027" y="113"/>
                      <a:pt x="999" y="56"/>
                      <a:pt x="971" y="21"/>
                    </a:cubicBezTo>
                    <a:cubicBezTo>
                      <a:pt x="957" y="7"/>
                      <a:pt x="934" y="0"/>
                      <a:pt x="914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8"/>
              <p:cNvSpPr/>
              <p:nvPr/>
            </p:nvSpPr>
            <p:spPr>
              <a:xfrm>
                <a:off x="5972918" y="4612591"/>
                <a:ext cx="75512" cy="8124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106" extrusionOk="0">
                    <a:moveTo>
                      <a:pt x="939" y="1"/>
                    </a:moveTo>
                    <a:cubicBezTo>
                      <a:pt x="916" y="1"/>
                      <a:pt x="894" y="8"/>
                      <a:pt x="879" y="22"/>
                    </a:cubicBezTo>
                    <a:lnTo>
                      <a:pt x="28" y="957"/>
                    </a:lnTo>
                    <a:cubicBezTo>
                      <a:pt x="0" y="1021"/>
                      <a:pt x="28" y="1049"/>
                      <a:pt x="64" y="1077"/>
                    </a:cubicBezTo>
                    <a:cubicBezTo>
                      <a:pt x="64" y="1105"/>
                      <a:pt x="92" y="1105"/>
                      <a:pt x="92" y="1105"/>
                    </a:cubicBezTo>
                    <a:cubicBezTo>
                      <a:pt x="120" y="1105"/>
                      <a:pt x="148" y="1105"/>
                      <a:pt x="148" y="1077"/>
                    </a:cubicBezTo>
                    <a:lnTo>
                      <a:pt x="999" y="142"/>
                    </a:lnTo>
                    <a:cubicBezTo>
                      <a:pt x="1027" y="113"/>
                      <a:pt x="1027" y="50"/>
                      <a:pt x="999" y="22"/>
                    </a:cubicBezTo>
                    <a:cubicBezTo>
                      <a:pt x="985" y="8"/>
                      <a:pt x="962" y="1"/>
                      <a:pt x="939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8"/>
              <p:cNvSpPr/>
              <p:nvPr/>
            </p:nvSpPr>
            <p:spPr>
              <a:xfrm>
                <a:off x="5757990" y="4780509"/>
                <a:ext cx="74998" cy="81168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5" extrusionOk="0">
                    <a:moveTo>
                      <a:pt x="922" y="1"/>
                    </a:moveTo>
                    <a:cubicBezTo>
                      <a:pt x="908" y="1"/>
                      <a:pt x="894" y="8"/>
                      <a:pt x="880" y="22"/>
                    </a:cubicBezTo>
                    <a:lnTo>
                      <a:pt x="29" y="957"/>
                    </a:lnTo>
                    <a:cubicBezTo>
                      <a:pt x="1" y="992"/>
                      <a:pt x="1" y="1048"/>
                      <a:pt x="29" y="1077"/>
                    </a:cubicBezTo>
                    <a:cubicBezTo>
                      <a:pt x="57" y="1105"/>
                      <a:pt x="57" y="1105"/>
                      <a:pt x="85" y="1105"/>
                    </a:cubicBezTo>
                    <a:cubicBezTo>
                      <a:pt x="113" y="1105"/>
                      <a:pt x="141" y="1077"/>
                      <a:pt x="141" y="1077"/>
                    </a:cubicBezTo>
                    <a:lnTo>
                      <a:pt x="992" y="141"/>
                    </a:lnTo>
                    <a:cubicBezTo>
                      <a:pt x="1020" y="113"/>
                      <a:pt x="992" y="50"/>
                      <a:pt x="964" y="22"/>
                    </a:cubicBezTo>
                    <a:cubicBezTo>
                      <a:pt x="950" y="8"/>
                      <a:pt x="936" y="1"/>
                      <a:pt x="922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8"/>
              <p:cNvSpPr/>
              <p:nvPr/>
            </p:nvSpPr>
            <p:spPr>
              <a:xfrm>
                <a:off x="7156930" y="3667228"/>
                <a:ext cx="1657365" cy="1478576"/>
              </a:xfrm>
              <a:custGeom>
                <a:avLst/>
                <a:gdLst/>
                <a:ahLst/>
                <a:cxnLst/>
                <a:rect l="l" t="t" r="r" b="b"/>
                <a:pathLst>
                  <a:path w="22563" h="20129" extrusionOk="0">
                    <a:moveTo>
                      <a:pt x="1" y="1"/>
                    </a:moveTo>
                    <a:lnTo>
                      <a:pt x="1" y="20129"/>
                    </a:lnTo>
                    <a:lnTo>
                      <a:pt x="22563" y="20129"/>
                    </a:lnTo>
                    <a:lnTo>
                      <a:pt x="225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8"/>
              <p:cNvSpPr/>
              <p:nvPr/>
            </p:nvSpPr>
            <p:spPr>
              <a:xfrm>
                <a:off x="6218329" y="3122708"/>
                <a:ext cx="938681" cy="2023098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27542" extrusionOk="0">
                    <a:moveTo>
                      <a:pt x="12547" y="7414"/>
                    </a:moveTo>
                    <a:lnTo>
                      <a:pt x="6330" y="1"/>
                    </a:lnTo>
                    <a:lnTo>
                      <a:pt x="0" y="7385"/>
                    </a:lnTo>
                    <a:lnTo>
                      <a:pt x="0" y="27542"/>
                    </a:lnTo>
                    <a:lnTo>
                      <a:pt x="12779" y="27542"/>
                    </a:lnTo>
                    <a:lnTo>
                      <a:pt x="12779" y="74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8"/>
              <p:cNvSpPr/>
              <p:nvPr/>
            </p:nvSpPr>
            <p:spPr>
              <a:xfrm>
                <a:off x="6496207" y="3632631"/>
                <a:ext cx="378734" cy="378734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5156" extrusionOk="0">
                    <a:moveTo>
                      <a:pt x="2575" y="5155"/>
                    </a:moveTo>
                    <a:cubicBezTo>
                      <a:pt x="3981" y="5155"/>
                      <a:pt x="5156" y="3988"/>
                      <a:pt x="5156" y="2581"/>
                    </a:cubicBezTo>
                    <a:cubicBezTo>
                      <a:pt x="5156" y="1147"/>
                      <a:pt x="3981" y="0"/>
                      <a:pt x="2575" y="0"/>
                    </a:cubicBezTo>
                    <a:cubicBezTo>
                      <a:pt x="1168" y="0"/>
                      <a:pt x="1" y="1147"/>
                      <a:pt x="1" y="2581"/>
                    </a:cubicBezTo>
                    <a:cubicBezTo>
                      <a:pt x="1" y="3988"/>
                      <a:pt x="1168" y="5155"/>
                      <a:pt x="2575" y="51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8"/>
              <p:cNvSpPr/>
              <p:nvPr/>
            </p:nvSpPr>
            <p:spPr>
              <a:xfrm>
                <a:off x="6524120" y="3632631"/>
                <a:ext cx="350821" cy="376677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5128" extrusionOk="0">
                    <a:moveTo>
                      <a:pt x="2406" y="0"/>
                    </a:moveTo>
                    <a:cubicBezTo>
                      <a:pt x="3721" y="92"/>
                      <a:pt x="4776" y="1203"/>
                      <a:pt x="4776" y="2581"/>
                    </a:cubicBezTo>
                    <a:cubicBezTo>
                      <a:pt x="4776" y="3925"/>
                      <a:pt x="3721" y="5043"/>
                      <a:pt x="2406" y="5127"/>
                    </a:cubicBezTo>
                    <a:cubicBezTo>
                      <a:pt x="1055" y="5043"/>
                      <a:pt x="1" y="3925"/>
                      <a:pt x="1" y="2581"/>
                    </a:cubicBezTo>
                    <a:cubicBezTo>
                      <a:pt x="1" y="1203"/>
                      <a:pt x="1055" y="92"/>
                      <a:pt x="24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8"/>
              <p:cNvSpPr/>
              <p:nvPr/>
            </p:nvSpPr>
            <p:spPr>
              <a:xfrm>
                <a:off x="6547919" y="3645559"/>
                <a:ext cx="266642" cy="320851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4368" extrusionOk="0">
                    <a:moveTo>
                      <a:pt x="2813" y="0"/>
                    </a:moveTo>
                    <a:cubicBezTo>
                      <a:pt x="3102" y="120"/>
                      <a:pt x="3397" y="296"/>
                      <a:pt x="3629" y="499"/>
                    </a:cubicBezTo>
                    <a:lnTo>
                      <a:pt x="612" y="4368"/>
                    </a:lnTo>
                    <a:cubicBezTo>
                      <a:pt x="352" y="4164"/>
                      <a:pt x="148" y="3896"/>
                      <a:pt x="0" y="3608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8"/>
              <p:cNvSpPr/>
              <p:nvPr/>
            </p:nvSpPr>
            <p:spPr>
              <a:xfrm>
                <a:off x="6636212" y="3723053"/>
                <a:ext cx="225874" cy="282141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841" extrusionOk="0">
                    <a:moveTo>
                      <a:pt x="2870" y="0"/>
                    </a:moveTo>
                    <a:cubicBezTo>
                      <a:pt x="2955" y="120"/>
                      <a:pt x="3018" y="267"/>
                      <a:pt x="3074" y="380"/>
                    </a:cubicBezTo>
                    <a:lnTo>
                      <a:pt x="380" y="3840"/>
                    </a:lnTo>
                    <a:cubicBezTo>
                      <a:pt x="233" y="3784"/>
                      <a:pt x="113" y="3749"/>
                      <a:pt x="1" y="3692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8"/>
              <p:cNvSpPr/>
              <p:nvPr/>
            </p:nvSpPr>
            <p:spPr>
              <a:xfrm>
                <a:off x="6149576" y="3027657"/>
                <a:ext cx="2742222" cy="639646"/>
              </a:xfrm>
              <a:custGeom>
                <a:avLst/>
                <a:gdLst/>
                <a:ahLst/>
                <a:cxnLst/>
                <a:rect l="l" t="t" r="r" b="b"/>
                <a:pathLst>
                  <a:path w="37332" h="8708" extrusionOk="0">
                    <a:moveTo>
                      <a:pt x="1" y="8152"/>
                    </a:moveTo>
                    <a:lnTo>
                      <a:pt x="6942" y="1"/>
                    </a:lnTo>
                    <a:lnTo>
                      <a:pt x="30446" y="1"/>
                    </a:lnTo>
                    <a:lnTo>
                      <a:pt x="37332" y="8061"/>
                    </a:lnTo>
                    <a:lnTo>
                      <a:pt x="36776" y="8708"/>
                    </a:lnTo>
                    <a:lnTo>
                      <a:pt x="13483" y="8708"/>
                    </a:lnTo>
                    <a:lnTo>
                      <a:pt x="7266" y="1295"/>
                    </a:lnTo>
                    <a:lnTo>
                      <a:pt x="908" y="8708"/>
                    </a:lnTo>
                    <a:lnTo>
                      <a:pt x="380" y="870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8"/>
              <p:cNvSpPr/>
              <p:nvPr/>
            </p:nvSpPr>
            <p:spPr>
              <a:xfrm>
                <a:off x="7139889" y="3619703"/>
                <a:ext cx="1751902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3850" h="648" extrusionOk="0">
                    <a:moveTo>
                      <a:pt x="23850" y="1"/>
                    </a:moveTo>
                    <a:lnTo>
                      <a:pt x="23294" y="648"/>
                    </a:lnTo>
                    <a:lnTo>
                      <a:pt x="1" y="648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8"/>
              <p:cNvSpPr/>
              <p:nvPr/>
            </p:nvSpPr>
            <p:spPr>
              <a:xfrm>
                <a:off x="6177488" y="3101038"/>
                <a:ext cx="505811" cy="566265"/>
              </a:xfrm>
              <a:custGeom>
                <a:avLst/>
                <a:gdLst/>
                <a:ahLst/>
                <a:cxnLst/>
                <a:rect l="l" t="t" r="r" b="b"/>
                <a:pathLst>
                  <a:path w="6886" h="7709" extrusionOk="0">
                    <a:moveTo>
                      <a:pt x="6654" y="0"/>
                    </a:moveTo>
                    <a:lnTo>
                      <a:pt x="0" y="7709"/>
                    </a:lnTo>
                    <a:lnTo>
                      <a:pt x="528" y="7709"/>
                    </a:lnTo>
                    <a:lnTo>
                      <a:pt x="6886" y="29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8"/>
              <p:cNvSpPr/>
              <p:nvPr/>
            </p:nvSpPr>
            <p:spPr>
              <a:xfrm>
                <a:off x="7180730" y="2995631"/>
                <a:ext cx="230502" cy="290441"/>
              </a:xfrm>
              <a:custGeom>
                <a:avLst/>
                <a:gdLst/>
                <a:ahLst/>
                <a:cxnLst/>
                <a:rect l="l" t="t" r="r" b="b"/>
                <a:pathLst>
                  <a:path w="3138" h="3954" extrusionOk="0">
                    <a:moveTo>
                      <a:pt x="0" y="1"/>
                    </a:moveTo>
                    <a:lnTo>
                      <a:pt x="0" y="3953"/>
                    </a:lnTo>
                    <a:lnTo>
                      <a:pt x="3137" y="3953"/>
                    </a:lnTo>
                    <a:lnTo>
                      <a:pt x="31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8"/>
              <p:cNvSpPr/>
              <p:nvPr/>
            </p:nvSpPr>
            <p:spPr>
              <a:xfrm>
                <a:off x="7031911" y="2988946"/>
                <a:ext cx="148893" cy="297125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4045" extrusionOk="0">
                    <a:moveTo>
                      <a:pt x="1851" y="92"/>
                    </a:moveTo>
                    <a:lnTo>
                      <a:pt x="1851" y="92"/>
                    </a:lnTo>
                    <a:lnTo>
                      <a:pt x="1" y="0"/>
                    </a:lnTo>
                    <a:lnTo>
                      <a:pt x="1" y="1702"/>
                    </a:lnTo>
                    <a:lnTo>
                      <a:pt x="2026" y="4044"/>
                    </a:lnTo>
                    <a:lnTo>
                      <a:pt x="2026" y="9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8"/>
              <p:cNvSpPr/>
              <p:nvPr/>
            </p:nvSpPr>
            <p:spPr>
              <a:xfrm>
                <a:off x="7014869" y="2926436"/>
                <a:ext cx="153007" cy="69268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943" extrusionOk="0">
                    <a:moveTo>
                      <a:pt x="2083" y="64"/>
                    </a:moveTo>
                    <a:lnTo>
                      <a:pt x="1" y="0"/>
                    </a:lnTo>
                    <a:lnTo>
                      <a:pt x="1" y="851"/>
                    </a:lnTo>
                    <a:lnTo>
                      <a:pt x="2083" y="94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8"/>
              <p:cNvSpPr/>
              <p:nvPr/>
            </p:nvSpPr>
            <p:spPr>
              <a:xfrm>
                <a:off x="7167802" y="2931064"/>
                <a:ext cx="269213" cy="64640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880" extrusionOk="0">
                    <a:moveTo>
                      <a:pt x="1" y="880"/>
                    </a:moveTo>
                    <a:lnTo>
                      <a:pt x="3665" y="880"/>
                    </a:lnTo>
                    <a:lnTo>
                      <a:pt x="366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8"/>
              <p:cNvSpPr/>
              <p:nvPr/>
            </p:nvSpPr>
            <p:spPr>
              <a:xfrm>
                <a:off x="7992328" y="2903151"/>
                <a:ext cx="380791" cy="486199"/>
              </a:xfrm>
              <a:custGeom>
                <a:avLst/>
                <a:gdLst/>
                <a:ahLst/>
                <a:cxnLst/>
                <a:rect l="l" t="t" r="r" b="b"/>
                <a:pathLst>
                  <a:path w="5184" h="6619" extrusionOk="0">
                    <a:moveTo>
                      <a:pt x="0" y="3046"/>
                    </a:moveTo>
                    <a:lnTo>
                      <a:pt x="0" y="6619"/>
                    </a:lnTo>
                    <a:lnTo>
                      <a:pt x="5184" y="6619"/>
                    </a:lnTo>
                    <a:lnTo>
                      <a:pt x="5184" y="2751"/>
                    </a:lnTo>
                    <a:lnTo>
                      <a:pt x="27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8"/>
              <p:cNvSpPr/>
              <p:nvPr/>
            </p:nvSpPr>
            <p:spPr>
              <a:xfrm>
                <a:off x="7768071" y="3124764"/>
                <a:ext cx="224332" cy="264585"/>
              </a:xfrm>
              <a:custGeom>
                <a:avLst/>
                <a:gdLst/>
                <a:ahLst/>
                <a:cxnLst/>
                <a:rect l="l" t="t" r="r" b="b"/>
                <a:pathLst>
                  <a:path w="3054" h="3602" extrusionOk="0">
                    <a:moveTo>
                      <a:pt x="2990" y="85"/>
                    </a:moveTo>
                    <a:lnTo>
                      <a:pt x="1" y="85"/>
                    </a:lnTo>
                    <a:lnTo>
                      <a:pt x="3053" y="3602"/>
                    </a:lnTo>
                    <a:lnTo>
                      <a:pt x="30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8"/>
              <p:cNvSpPr/>
              <p:nvPr/>
            </p:nvSpPr>
            <p:spPr>
              <a:xfrm>
                <a:off x="7626010" y="2780188"/>
                <a:ext cx="859203" cy="350895"/>
              </a:xfrm>
              <a:custGeom>
                <a:avLst/>
                <a:gdLst/>
                <a:ahLst/>
                <a:cxnLst/>
                <a:rect l="l" t="t" r="r" b="b"/>
                <a:pathLst>
                  <a:path w="11697" h="4777" extrusionOk="0">
                    <a:moveTo>
                      <a:pt x="1" y="4045"/>
                    </a:moveTo>
                    <a:lnTo>
                      <a:pt x="3433" y="1"/>
                    </a:lnTo>
                    <a:lnTo>
                      <a:pt x="8061" y="1"/>
                    </a:lnTo>
                    <a:lnTo>
                      <a:pt x="11697" y="4045"/>
                    </a:lnTo>
                    <a:lnTo>
                      <a:pt x="11078" y="4776"/>
                    </a:lnTo>
                    <a:lnTo>
                      <a:pt x="10466" y="4776"/>
                    </a:lnTo>
                    <a:lnTo>
                      <a:pt x="7709" y="1675"/>
                    </a:lnTo>
                    <a:lnTo>
                      <a:pt x="4952" y="4776"/>
                    </a:lnTo>
                    <a:lnTo>
                      <a:pt x="556" y="47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8"/>
              <p:cNvSpPr/>
              <p:nvPr/>
            </p:nvSpPr>
            <p:spPr>
              <a:xfrm>
                <a:off x="7626010" y="2971905"/>
                <a:ext cx="90497" cy="105408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435" extrusionOk="0">
                    <a:moveTo>
                      <a:pt x="1232" y="0"/>
                    </a:moveTo>
                    <a:lnTo>
                      <a:pt x="1" y="1435"/>
                    </a:lnTo>
                    <a:close/>
                  </a:path>
                </a:pathLst>
              </a:custGeom>
              <a:solidFill>
                <a:srgbClr val="332B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8"/>
              <p:cNvSpPr/>
              <p:nvPr/>
            </p:nvSpPr>
            <p:spPr>
              <a:xfrm>
                <a:off x="7626010" y="3077239"/>
                <a:ext cx="363823" cy="53843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733" extrusionOk="0">
                    <a:moveTo>
                      <a:pt x="1" y="1"/>
                    </a:moveTo>
                    <a:lnTo>
                      <a:pt x="556" y="732"/>
                    </a:lnTo>
                    <a:lnTo>
                      <a:pt x="4952" y="732"/>
                    </a:lnTo>
                    <a:lnTo>
                      <a:pt x="45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8"/>
              <p:cNvSpPr/>
              <p:nvPr/>
            </p:nvSpPr>
            <p:spPr>
              <a:xfrm>
                <a:off x="8192271" y="2877369"/>
                <a:ext cx="247470" cy="253714"/>
              </a:xfrm>
              <a:custGeom>
                <a:avLst/>
                <a:gdLst/>
                <a:ahLst/>
                <a:cxnLst/>
                <a:rect l="l" t="t" r="r" b="b"/>
                <a:pathLst>
                  <a:path w="3369" h="3454" extrusionOk="0">
                    <a:moveTo>
                      <a:pt x="3369" y="3453"/>
                    </a:moveTo>
                    <a:lnTo>
                      <a:pt x="2757" y="3453"/>
                    </a:lnTo>
                    <a:lnTo>
                      <a:pt x="0" y="352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8"/>
              <p:cNvSpPr/>
              <p:nvPr/>
            </p:nvSpPr>
            <p:spPr>
              <a:xfrm>
                <a:off x="7626010" y="2780188"/>
                <a:ext cx="592121" cy="2971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4045" extrusionOk="0">
                    <a:moveTo>
                      <a:pt x="4516" y="4045"/>
                    </a:moveTo>
                    <a:lnTo>
                      <a:pt x="1" y="4045"/>
                    </a:lnTo>
                    <a:lnTo>
                      <a:pt x="3433" y="1"/>
                    </a:lnTo>
                    <a:lnTo>
                      <a:pt x="8061" y="1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8"/>
              <p:cNvSpPr/>
              <p:nvPr/>
            </p:nvSpPr>
            <p:spPr>
              <a:xfrm>
                <a:off x="8080106" y="3081426"/>
                <a:ext cx="226388" cy="245413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341" extrusionOk="0">
                    <a:moveTo>
                      <a:pt x="1" y="3341"/>
                    </a:moveTo>
                    <a:lnTo>
                      <a:pt x="3081" y="3341"/>
                    </a:lnTo>
                    <a:lnTo>
                      <a:pt x="308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8"/>
              <p:cNvSpPr/>
              <p:nvPr/>
            </p:nvSpPr>
            <p:spPr>
              <a:xfrm>
                <a:off x="8080106" y="3081426"/>
                <a:ext cx="196419" cy="245413"/>
              </a:xfrm>
              <a:custGeom>
                <a:avLst/>
                <a:gdLst/>
                <a:ahLst/>
                <a:cxnLst/>
                <a:rect l="l" t="t" r="r" b="b"/>
                <a:pathLst>
                  <a:path w="2674" h="3341" extrusionOk="0">
                    <a:moveTo>
                      <a:pt x="1" y="3341"/>
                    </a:moveTo>
                    <a:lnTo>
                      <a:pt x="2673" y="3341"/>
                    </a:lnTo>
                    <a:lnTo>
                      <a:pt x="267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8"/>
              <p:cNvSpPr/>
              <p:nvPr/>
            </p:nvSpPr>
            <p:spPr>
              <a:xfrm>
                <a:off x="8134389" y="3123222"/>
                <a:ext cx="74998" cy="8124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6" extrusionOk="0">
                    <a:moveTo>
                      <a:pt x="936" y="1"/>
                    </a:moveTo>
                    <a:cubicBezTo>
                      <a:pt x="915" y="1"/>
                      <a:pt x="894" y="8"/>
                      <a:pt x="879" y="22"/>
                    </a:cubicBezTo>
                    <a:lnTo>
                      <a:pt x="28" y="957"/>
                    </a:lnTo>
                    <a:cubicBezTo>
                      <a:pt x="0" y="985"/>
                      <a:pt x="0" y="1049"/>
                      <a:pt x="57" y="1077"/>
                    </a:cubicBezTo>
                    <a:cubicBezTo>
                      <a:pt x="57" y="1105"/>
                      <a:pt x="85" y="1105"/>
                      <a:pt x="85" y="1105"/>
                    </a:cubicBezTo>
                    <a:cubicBezTo>
                      <a:pt x="113" y="1105"/>
                      <a:pt x="141" y="1077"/>
                      <a:pt x="141" y="1077"/>
                    </a:cubicBezTo>
                    <a:lnTo>
                      <a:pt x="992" y="134"/>
                    </a:lnTo>
                    <a:cubicBezTo>
                      <a:pt x="1020" y="106"/>
                      <a:pt x="1020" y="50"/>
                      <a:pt x="992" y="22"/>
                    </a:cubicBezTo>
                    <a:cubicBezTo>
                      <a:pt x="978" y="8"/>
                      <a:pt x="957" y="1"/>
                      <a:pt x="936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8"/>
              <p:cNvSpPr/>
              <p:nvPr/>
            </p:nvSpPr>
            <p:spPr>
              <a:xfrm>
                <a:off x="8127631" y="3179268"/>
                <a:ext cx="73455" cy="80947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2" extrusionOk="0">
                    <a:moveTo>
                      <a:pt x="920" y="0"/>
                    </a:moveTo>
                    <a:cubicBezTo>
                      <a:pt x="895" y="0"/>
                      <a:pt x="868" y="14"/>
                      <a:pt x="852" y="47"/>
                    </a:cubicBezTo>
                    <a:lnTo>
                      <a:pt x="29" y="989"/>
                    </a:lnTo>
                    <a:cubicBezTo>
                      <a:pt x="1" y="1017"/>
                      <a:pt x="1" y="1073"/>
                      <a:pt x="29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9" y="1073"/>
                    </a:cubicBezTo>
                    <a:lnTo>
                      <a:pt x="971" y="138"/>
                    </a:lnTo>
                    <a:cubicBezTo>
                      <a:pt x="1000" y="110"/>
                      <a:pt x="1000" y="47"/>
                      <a:pt x="971" y="18"/>
                    </a:cubicBezTo>
                    <a:cubicBezTo>
                      <a:pt x="957" y="7"/>
                      <a:pt x="939" y="0"/>
                      <a:pt x="920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8"/>
              <p:cNvSpPr/>
              <p:nvPr/>
            </p:nvSpPr>
            <p:spPr>
              <a:xfrm>
                <a:off x="7331091" y="3882157"/>
                <a:ext cx="506325" cy="368377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5015" extrusionOk="0">
                    <a:moveTo>
                      <a:pt x="0" y="5015"/>
                    </a:moveTo>
                    <a:lnTo>
                      <a:pt x="6892" y="5015"/>
                    </a:lnTo>
                    <a:lnTo>
                      <a:pt x="68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8"/>
              <p:cNvSpPr/>
              <p:nvPr/>
            </p:nvSpPr>
            <p:spPr>
              <a:xfrm>
                <a:off x="7331091" y="3882157"/>
                <a:ext cx="469671" cy="368377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5015" extrusionOk="0">
                    <a:moveTo>
                      <a:pt x="0" y="5015"/>
                    </a:moveTo>
                    <a:lnTo>
                      <a:pt x="6393" y="5015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8"/>
              <p:cNvSpPr/>
              <p:nvPr/>
            </p:nvSpPr>
            <p:spPr>
              <a:xfrm>
                <a:off x="7555274" y="3882157"/>
                <a:ext cx="21228" cy="36837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015" extrusionOk="0">
                    <a:moveTo>
                      <a:pt x="0" y="5015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89" y="50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8"/>
              <p:cNvSpPr/>
              <p:nvPr/>
            </p:nvSpPr>
            <p:spPr>
              <a:xfrm>
                <a:off x="7778943" y="3882157"/>
                <a:ext cx="21816" cy="368377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15" extrusionOk="0">
                    <a:moveTo>
                      <a:pt x="1" y="5015"/>
                    </a:moveTo>
                    <a:lnTo>
                      <a:pt x="296" y="5015"/>
                    </a:lnTo>
                    <a:lnTo>
                      <a:pt x="29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8"/>
              <p:cNvSpPr/>
              <p:nvPr/>
            </p:nvSpPr>
            <p:spPr>
              <a:xfrm>
                <a:off x="7331091" y="4054702"/>
                <a:ext cx="469671" cy="23799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324" extrusionOk="0">
                    <a:moveTo>
                      <a:pt x="0" y="324"/>
                    </a:moveTo>
                    <a:lnTo>
                      <a:pt x="6393" y="324"/>
                    </a:lnTo>
                    <a:lnTo>
                      <a:pt x="639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8"/>
              <p:cNvSpPr/>
              <p:nvPr/>
            </p:nvSpPr>
            <p:spPr>
              <a:xfrm>
                <a:off x="7372372" y="4130801"/>
                <a:ext cx="74998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3" extrusionOk="0">
                    <a:moveTo>
                      <a:pt x="935" y="1"/>
                    </a:moveTo>
                    <a:cubicBezTo>
                      <a:pt x="913" y="1"/>
                      <a:pt x="896" y="14"/>
                      <a:pt x="880" y="47"/>
                    </a:cubicBezTo>
                    <a:lnTo>
                      <a:pt x="29" y="983"/>
                    </a:lnTo>
                    <a:cubicBezTo>
                      <a:pt x="1" y="1011"/>
                      <a:pt x="1" y="1074"/>
                      <a:pt x="29" y="1102"/>
                    </a:cubicBezTo>
                    <a:lnTo>
                      <a:pt x="85" y="1102"/>
                    </a:lnTo>
                    <a:cubicBezTo>
                      <a:pt x="113" y="1102"/>
                      <a:pt x="141" y="1102"/>
                      <a:pt x="141" y="1074"/>
                    </a:cubicBezTo>
                    <a:lnTo>
                      <a:pt x="992" y="132"/>
                    </a:lnTo>
                    <a:cubicBezTo>
                      <a:pt x="1020" y="104"/>
                      <a:pt x="1020" y="47"/>
                      <a:pt x="992" y="19"/>
                    </a:cubicBezTo>
                    <a:cubicBezTo>
                      <a:pt x="969" y="8"/>
                      <a:pt x="951" y="1"/>
                      <a:pt x="935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8"/>
              <p:cNvSpPr/>
              <p:nvPr/>
            </p:nvSpPr>
            <p:spPr>
              <a:xfrm>
                <a:off x="7434368" y="4111189"/>
                <a:ext cx="73455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8"/>
              <p:cNvSpPr/>
              <p:nvPr/>
            </p:nvSpPr>
            <p:spPr>
              <a:xfrm>
                <a:off x="7645696" y="3938937"/>
                <a:ext cx="75438" cy="81241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1106" extrusionOk="0">
                    <a:moveTo>
                      <a:pt x="936" y="1"/>
                    </a:moveTo>
                    <a:cubicBezTo>
                      <a:pt x="914" y="1"/>
                      <a:pt x="893" y="8"/>
                      <a:pt x="879" y="22"/>
                    </a:cubicBezTo>
                    <a:lnTo>
                      <a:pt x="28" y="957"/>
                    </a:lnTo>
                    <a:cubicBezTo>
                      <a:pt x="0" y="985"/>
                      <a:pt x="0" y="1049"/>
                      <a:pt x="56" y="1077"/>
                    </a:cubicBezTo>
                    <a:lnTo>
                      <a:pt x="85" y="1105"/>
                    </a:lnTo>
                    <a:cubicBezTo>
                      <a:pt x="113" y="1105"/>
                      <a:pt x="148" y="1077"/>
                      <a:pt x="148" y="1077"/>
                    </a:cubicBezTo>
                    <a:lnTo>
                      <a:pt x="992" y="142"/>
                    </a:lnTo>
                    <a:cubicBezTo>
                      <a:pt x="1027" y="106"/>
                      <a:pt x="1027" y="50"/>
                      <a:pt x="992" y="22"/>
                    </a:cubicBezTo>
                    <a:cubicBezTo>
                      <a:pt x="978" y="8"/>
                      <a:pt x="957" y="1"/>
                      <a:pt x="936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8"/>
              <p:cNvSpPr/>
              <p:nvPr/>
            </p:nvSpPr>
            <p:spPr>
              <a:xfrm>
                <a:off x="6534695" y="4342938"/>
                <a:ext cx="357579" cy="802863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0930" extrusionOk="0">
                    <a:moveTo>
                      <a:pt x="1" y="10930"/>
                    </a:moveTo>
                    <a:lnTo>
                      <a:pt x="4868" y="10930"/>
                    </a:lnTo>
                    <a:lnTo>
                      <a:pt x="486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8"/>
              <p:cNvSpPr/>
              <p:nvPr/>
            </p:nvSpPr>
            <p:spPr>
              <a:xfrm>
                <a:off x="6571645" y="4342938"/>
                <a:ext cx="316224" cy="802863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10930" extrusionOk="0">
                    <a:moveTo>
                      <a:pt x="1" y="10930"/>
                    </a:moveTo>
                    <a:lnTo>
                      <a:pt x="4305" y="10930"/>
                    </a:lnTo>
                    <a:lnTo>
                      <a:pt x="430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8"/>
              <p:cNvSpPr/>
              <p:nvPr/>
            </p:nvSpPr>
            <p:spPr>
              <a:xfrm>
                <a:off x="6610429" y="4381723"/>
                <a:ext cx="212873" cy="79625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1084" extrusionOk="0">
                    <a:moveTo>
                      <a:pt x="0" y="1083"/>
                    </a:moveTo>
                    <a:lnTo>
                      <a:pt x="2898" y="1083"/>
                    </a:lnTo>
                    <a:lnTo>
                      <a:pt x="28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8"/>
              <p:cNvSpPr/>
              <p:nvPr/>
            </p:nvSpPr>
            <p:spPr>
              <a:xfrm>
                <a:off x="6500394" y="4287186"/>
                <a:ext cx="415388" cy="55826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760" extrusionOk="0">
                    <a:moveTo>
                      <a:pt x="0" y="0"/>
                    </a:moveTo>
                    <a:lnTo>
                      <a:pt x="5655" y="0"/>
                    </a:lnTo>
                    <a:lnTo>
                      <a:pt x="5655" y="760"/>
                    </a:lnTo>
                    <a:lnTo>
                      <a:pt x="0" y="76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8"/>
              <p:cNvSpPr/>
              <p:nvPr/>
            </p:nvSpPr>
            <p:spPr>
              <a:xfrm>
                <a:off x="6537048" y="4941154"/>
                <a:ext cx="350821" cy="204646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786" extrusionOk="0">
                    <a:moveTo>
                      <a:pt x="0" y="2786"/>
                    </a:moveTo>
                    <a:lnTo>
                      <a:pt x="4776" y="2786"/>
                    </a:lnTo>
                    <a:lnTo>
                      <a:pt x="477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8"/>
              <p:cNvSpPr/>
              <p:nvPr/>
            </p:nvSpPr>
            <p:spPr>
              <a:xfrm>
                <a:off x="6367075" y="5077051"/>
                <a:ext cx="312100" cy="79099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936" extrusionOk="0">
                    <a:moveTo>
                      <a:pt x="1027" y="0"/>
                    </a:moveTo>
                    <a:lnTo>
                      <a:pt x="1027" y="0"/>
                    </a:lnTo>
                    <a:lnTo>
                      <a:pt x="1" y="0"/>
                    </a:lnTo>
                    <a:lnTo>
                      <a:pt x="1" y="936"/>
                    </a:lnTo>
                    <a:lnTo>
                      <a:pt x="4248" y="936"/>
                    </a:lnTo>
                    <a:lnTo>
                      <a:pt x="42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8"/>
              <p:cNvSpPr/>
              <p:nvPr/>
            </p:nvSpPr>
            <p:spPr>
              <a:xfrm>
                <a:off x="6442512" y="5012479"/>
                <a:ext cx="294555" cy="64640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880" extrusionOk="0">
                    <a:moveTo>
                      <a:pt x="0" y="0"/>
                    </a:moveTo>
                    <a:lnTo>
                      <a:pt x="0" y="879"/>
                    </a:lnTo>
                    <a:lnTo>
                      <a:pt x="4009" y="879"/>
                    </a:lnTo>
                    <a:lnTo>
                      <a:pt x="4009" y="0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8"/>
              <p:cNvSpPr/>
              <p:nvPr/>
            </p:nvSpPr>
            <p:spPr>
              <a:xfrm>
                <a:off x="6502451" y="4941154"/>
                <a:ext cx="309980" cy="71398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972" extrusionOk="0">
                    <a:moveTo>
                      <a:pt x="0" y="971"/>
                    </a:moveTo>
                    <a:lnTo>
                      <a:pt x="4220" y="971"/>
                    </a:lnTo>
                    <a:lnTo>
                      <a:pt x="422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8"/>
              <p:cNvSpPr/>
              <p:nvPr/>
            </p:nvSpPr>
            <p:spPr>
              <a:xfrm>
                <a:off x="6797371" y="4665846"/>
                <a:ext cx="60527" cy="60527"/>
              </a:xfrm>
              <a:custGeom>
                <a:avLst/>
                <a:gdLst/>
                <a:ahLst/>
                <a:cxnLst/>
                <a:rect l="l" t="t" r="r" b="b"/>
                <a:pathLst>
                  <a:path w="824" h="824" extrusionOk="0">
                    <a:moveTo>
                      <a:pt x="824" y="408"/>
                    </a:moveTo>
                    <a:cubicBezTo>
                      <a:pt x="824" y="619"/>
                      <a:pt x="648" y="823"/>
                      <a:pt x="409" y="823"/>
                    </a:cubicBezTo>
                    <a:cubicBezTo>
                      <a:pt x="177" y="823"/>
                      <a:pt x="1" y="619"/>
                      <a:pt x="1" y="408"/>
                    </a:cubicBezTo>
                    <a:cubicBezTo>
                      <a:pt x="1" y="176"/>
                      <a:pt x="177" y="0"/>
                      <a:pt x="409" y="0"/>
                    </a:cubicBezTo>
                    <a:cubicBezTo>
                      <a:pt x="648" y="0"/>
                      <a:pt x="824" y="176"/>
                      <a:pt x="824" y="4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8"/>
              <p:cNvSpPr/>
              <p:nvPr/>
            </p:nvSpPr>
            <p:spPr>
              <a:xfrm>
                <a:off x="7970585" y="4241718"/>
                <a:ext cx="747111" cy="904084"/>
              </a:xfrm>
              <a:custGeom>
                <a:avLst/>
                <a:gdLst/>
                <a:ahLst/>
                <a:cxnLst/>
                <a:rect l="l" t="t" r="r" b="b"/>
                <a:pathLst>
                  <a:path w="10171" h="12308" extrusionOk="0">
                    <a:moveTo>
                      <a:pt x="9819" y="0"/>
                    </a:moveTo>
                    <a:lnTo>
                      <a:pt x="1" y="0"/>
                    </a:lnTo>
                    <a:lnTo>
                      <a:pt x="1" y="12308"/>
                    </a:lnTo>
                    <a:lnTo>
                      <a:pt x="10171" y="12308"/>
                    </a:lnTo>
                    <a:lnTo>
                      <a:pt x="10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8"/>
              <p:cNvSpPr/>
              <p:nvPr/>
            </p:nvSpPr>
            <p:spPr>
              <a:xfrm>
                <a:off x="8717617" y="4241718"/>
                <a:ext cx="921199" cy="904084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12308" extrusionOk="0">
                    <a:moveTo>
                      <a:pt x="1" y="0"/>
                    </a:moveTo>
                    <a:lnTo>
                      <a:pt x="1" y="12308"/>
                    </a:lnTo>
                    <a:lnTo>
                      <a:pt x="12540" y="12308"/>
                    </a:lnTo>
                    <a:lnTo>
                      <a:pt x="125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8"/>
              <p:cNvSpPr/>
              <p:nvPr/>
            </p:nvSpPr>
            <p:spPr>
              <a:xfrm>
                <a:off x="8872606" y="4564551"/>
                <a:ext cx="628261" cy="581249"/>
              </a:xfrm>
              <a:custGeom>
                <a:avLst/>
                <a:gdLst/>
                <a:ahLst/>
                <a:cxnLst/>
                <a:rect l="l" t="t" r="r" b="b"/>
                <a:pathLst>
                  <a:path w="8553" h="7913" extrusionOk="0">
                    <a:moveTo>
                      <a:pt x="0" y="7913"/>
                    </a:moveTo>
                    <a:lnTo>
                      <a:pt x="8553" y="7913"/>
                    </a:lnTo>
                    <a:lnTo>
                      <a:pt x="855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8"/>
              <p:cNvSpPr/>
              <p:nvPr/>
            </p:nvSpPr>
            <p:spPr>
              <a:xfrm>
                <a:off x="7921004" y="3774692"/>
                <a:ext cx="940812" cy="467100"/>
              </a:xfrm>
              <a:custGeom>
                <a:avLst/>
                <a:gdLst/>
                <a:ahLst/>
                <a:cxnLst/>
                <a:rect l="l" t="t" r="r" b="b"/>
                <a:pathLst>
                  <a:path w="12808" h="6359" extrusionOk="0">
                    <a:moveTo>
                      <a:pt x="1" y="5683"/>
                    </a:moveTo>
                    <a:lnTo>
                      <a:pt x="233" y="6358"/>
                    </a:lnTo>
                    <a:lnTo>
                      <a:pt x="10494" y="6358"/>
                    </a:lnTo>
                    <a:lnTo>
                      <a:pt x="128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8"/>
              <p:cNvSpPr/>
              <p:nvPr/>
            </p:nvSpPr>
            <p:spPr>
              <a:xfrm>
                <a:off x="8691761" y="3774692"/>
                <a:ext cx="1005452" cy="467100"/>
              </a:xfrm>
              <a:custGeom>
                <a:avLst/>
                <a:gdLst/>
                <a:ahLst/>
                <a:cxnLst/>
                <a:rect l="l" t="t" r="r" b="b"/>
                <a:pathLst>
                  <a:path w="13688" h="6359" extrusionOk="0">
                    <a:moveTo>
                      <a:pt x="2315" y="0"/>
                    </a:moveTo>
                    <a:lnTo>
                      <a:pt x="13687" y="5655"/>
                    </a:lnTo>
                    <a:lnTo>
                      <a:pt x="13476" y="6358"/>
                    </a:lnTo>
                    <a:lnTo>
                      <a:pt x="1" y="63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8"/>
              <p:cNvSpPr/>
              <p:nvPr/>
            </p:nvSpPr>
            <p:spPr>
              <a:xfrm>
                <a:off x="8125574" y="4467958"/>
                <a:ext cx="467100" cy="189147"/>
              </a:xfrm>
              <a:custGeom>
                <a:avLst/>
                <a:gdLst/>
                <a:ahLst/>
                <a:cxnLst/>
                <a:rect l="l" t="t" r="r" b="b"/>
                <a:pathLst>
                  <a:path w="6359" h="2575" extrusionOk="0">
                    <a:moveTo>
                      <a:pt x="1" y="2575"/>
                    </a:moveTo>
                    <a:lnTo>
                      <a:pt x="6359" y="2575"/>
                    </a:lnTo>
                    <a:lnTo>
                      <a:pt x="6359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8"/>
              <p:cNvSpPr/>
              <p:nvPr/>
            </p:nvSpPr>
            <p:spPr>
              <a:xfrm>
                <a:off x="8160171" y="4467958"/>
                <a:ext cx="432503" cy="189147"/>
              </a:xfrm>
              <a:custGeom>
                <a:avLst/>
                <a:gdLst/>
                <a:ahLst/>
                <a:cxnLst/>
                <a:rect l="l" t="t" r="r" b="b"/>
                <a:pathLst>
                  <a:path w="5888" h="2575" extrusionOk="0">
                    <a:moveTo>
                      <a:pt x="1" y="2575"/>
                    </a:moveTo>
                    <a:lnTo>
                      <a:pt x="5888" y="2575"/>
                    </a:lnTo>
                    <a:lnTo>
                      <a:pt x="5888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8"/>
              <p:cNvSpPr/>
              <p:nvPr/>
            </p:nvSpPr>
            <p:spPr>
              <a:xfrm>
                <a:off x="8230981" y="4467958"/>
                <a:ext cx="116279" cy="189147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2575" extrusionOk="0">
                    <a:moveTo>
                      <a:pt x="352" y="2575"/>
                    </a:moveTo>
                    <a:lnTo>
                      <a:pt x="1583" y="1"/>
                    </a:lnTo>
                    <a:lnTo>
                      <a:pt x="1231" y="1"/>
                    </a:lnTo>
                    <a:lnTo>
                      <a:pt x="0" y="2575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8"/>
              <p:cNvSpPr/>
              <p:nvPr/>
            </p:nvSpPr>
            <p:spPr>
              <a:xfrm>
                <a:off x="8297605" y="4467958"/>
                <a:ext cx="116353" cy="189147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2575" extrusionOk="0">
                    <a:moveTo>
                      <a:pt x="352" y="2575"/>
                    </a:moveTo>
                    <a:lnTo>
                      <a:pt x="1583" y="1"/>
                    </a:lnTo>
                    <a:lnTo>
                      <a:pt x="1232" y="1"/>
                    </a:lnTo>
                    <a:lnTo>
                      <a:pt x="1" y="2575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8"/>
              <p:cNvSpPr/>
              <p:nvPr/>
            </p:nvSpPr>
            <p:spPr>
              <a:xfrm>
                <a:off x="9455835" y="4564551"/>
                <a:ext cx="45028" cy="58124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7913" extrusionOk="0">
                    <a:moveTo>
                      <a:pt x="1" y="7913"/>
                    </a:moveTo>
                    <a:lnTo>
                      <a:pt x="613" y="7913"/>
                    </a:lnTo>
                    <a:lnTo>
                      <a:pt x="61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8"/>
              <p:cNvSpPr/>
              <p:nvPr/>
            </p:nvSpPr>
            <p:spPr>
              <a:xfrm>
                <a:off x="7341889" y="4418376"/>
                <a:ext cx="492957" cy="359636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4896" extrusionOk="0">
                    <a:moveTo>
                      <a:pt x="1" y="4895"/>
                    </a:moveTo>
                    <a:lnTo>
                      <a:pt x="6710" y="4895"/>
                    </a:lnTo>
                    <a:lnTo>
                      <a:pt x="671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8"/>
              <p:cNvSpPr/>
              <p:nvPr/>
            </p:nvSpPr>
            <p:spPr>
              <a:xfrm>
                <a:off x="7341889" y="4418376"/>
                <a:ext cx="458873" cy="359636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4896" extrusionOk="0">
                    <a:moveTo>
                      <a:pt x="1" y="4895"/>
                    </a:moveTo>
                    <a:lnTo>
                      <a:pt x="6246" y="4895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8"/>
              <p:cNvSpPr/>
              <p:nvPr/>
            </p:nvSpPr>
            <p:spPr>
              <a:xfrm>
                <a:off x="7561444" y="4418376"/>
                <a:ext cx="19686" cy="359636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896" extrusionOk="0">
                    <a:moveTo>
                      <a:pt x="1" y="4895"/>
                    </a:moveTo>
                    <a:lnTo>
                      <a:pt x="1" y="0"/>
                    </a:lnTo>
                    <a:lnTo>
                      <a:pt x="268" y="0"/>
                    </a:lnTo>
                    <a:lnTo>
                      <a:pt x="268" y="48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8"/>
              <p:cNvSpPr/>
              <p:nvPr/>
            </p:nvSpPr>
            <p:spPr>
              <a:xfrm>
                <a:off x="7776886" y="4418376"/>
                <a:ext cx="23873" cy="359636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896" extrusionOk="0">
                    <a:moveTo>
                      <a:pt x="1" y="4895"/>
                    </a:moveTo>
                    <a:lnTo>
                      <a:pt x="324" y="4895"/>
                    </a:lnTo>
                    <a:lnTo>
                      <a:pt x="32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8"/>
              <p:cNvSpPr/>
              <p:nvPr/>
            </p:nvSpPr>
            <p:spPr>
              <a:xfrm>
                <a:off x="7341889" y="4586294"/>
                <a:ext cx="45887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296" extrusionOk="0">
                    <a:moveTo>
                      <a:pt x="1" y="296"/>
                    </a:moveTo>
                    <a:lnTo>
                      <a:pt x="6246" y="296"/>
                    </a:lnTo>
                    <a:lnTo>
                      <a:pt x="624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8"/>
              <p:cNvSpPr/>
              <p:nvPr/>
            </p:nvSpPr>
            <p:spPr>
              <a:xfrm>
                <a:off x="7408512" y="4476846"/>
                <a:ext cx="71398" cy="7955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83" extrusionOk="0">
                    <a:moveTo>
                      <a:pt x="884" y="1"/>
                    </a:moveTo>
                    <a:cubicBezTo>
                      <a:pt x="861" y="1"/>
                      <a:pt x="838" y="10"/>
                      <a:pt x="824" y="27"/>
                    </a:cubicBezTo>
                    <a:lnTo>
                      <a:pt x="36" y="935"/>
                    </a:lnTo>
                    <a:cubicBezTo>
                      <a:pt x="1" y="963"/>
                      <a:pt x="1" y="1019"/>
                      <a:pt x="36" y="1047"/>
                    </a:cubicBezTo>
                    <a:cubicBezTo>
                      <a:pt x="36" y="1047"/>
                      <a:pt x="64" y="1082"/>
                      <a:pt x="92" y="1082"/>
                    </a:cubicBezTo>
                    <a:cubicBezTo>
                      <a:pt x="92" y="1082"/>
                      <a:pt x="121" y="1047"/>
                      <a:pt x="149" y="1047"/>
                    </a:cubicBezTo>
                    <a:lnTo>
                      <a:pt x="943" y="112"/>
                    </a:lnTo>
                    <a:cubicBezTo>
                      <a:pt x="972" y="84"/>
                      <a:pt x="972" y="55"/>
                      <a:pt x="943" y="27"/>
                    </a:cubicBezTo>
                    <a:cubicBezTo>
                      <a:pt x="929" y="10"/>
                      <a:pt x="906" y="1"/>
                      <a:pt x="88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8"/>
              <p:cNvSpPr/>
              <p:nvPr/>
            </p:nvSpPr>
            <p:spPr>
              <a:xfrm>
                <a:off x="7669422" y="4638447"/>
                <a:ext cx="72941" cy="79111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077" extrusionOk="0">
                    <a:moveTo>
                      <a:pt x="907" y="1"/>
                    </a:moveTo>
                    <a:cubicBezTo>
                      <a:pt x="885" y="1"/>
                      <a:pt x="862" y="8"/>
                      <a:pt x="845" y="22"/>
                    </a:cubicBezTo>
                    <a:lnTo>
                      <a:pt x="29" y="929"/>
                    </a:lnTo>
                    <a:cubicBezTo>
                      <a:pt x="1" y="957"/>
                      <a:pt x="29" y="1020"/>
                      <a:pt x="57" y="1048"/>
                    </a:cubicBezTo>
                    <a:lnTo>
                      <a:pt x="85" y="1077"/>
                    </a:lnTo>
                    <a:cubicBezTo>
                      <a:pt x="113" y="1077"/>
                      <a:pt x="141" y="1048"/>
                      <a:pt x="141" y="1048"/>
                    </a:cubicBezTo>
                    <a:lnTo>
                      <a:pt x="964" y="113"/>
                    </a:lnTo>
                    <a:cubicBezTo>
                      <a:pt x="992" y="78"/>
                      <a:pt x="992" y="50"/>
                      <a:pt x="964" y="22"/>
                    </a:cubicBezTo>
                    <a:cubicBezTo>
                      <a:pt x="950" y="8"/>
                      <a:pt x="929" y="1"/>
                      <a:pt x="907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8"/>
              <p:cNvSpPr/>
              <p:nvPr/>
            </p:nvSpPr>
            <p:spPr>
              <a:xfrm>
                <a:off x="7619840" y="4655488"/>
                <a:ext cx="70811" cy="79111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077" extrusionOk="0">
                    <a:moveTo>
                      <a:pt x="894" y="1"/>
                    </a:moveTo>
                    <a:cubicBezTo>
                      <a:pt x="880" y="1"/>
                      <a:pt x="866" y="8"/>
                      <a:pt x="851" y="22"/>
                    </a:cubicBezTo>
                    <a:lnTo>
                      <a:pt x="29" y="964"/>
                    </a:lnTo>
                    <a:cubicBezTo>
                      <a:pt x="0" y="992"/>
                      <a:pt x="0" y="1020"/>
                      <a:pt x="29" y="1048"/>
                    </a:cubicBezTo>
                    <a:cubicBezTo>
                      <a:pt x="29" y="1077"/>
                      <a:pt x="57" y="1077"/>
                      <a:pt x="85" y="1077"/>
                    </a:cubicBezTo>
                    <a:cubicBezTo>
                      <a:pt x="85" y="1077"/>
                      <a:pt x="113" y="1077"/>
                      <a:pt x="148" y="1048"/>
                    </a:cubicBezTo>
                    <a:lnTo>
                      <a:pt x="964" y="141"/>
                    </a:lnTo>
                    <a:cubicBezTo>
                      <a:pt x="964" y="113"/>
                      <a:pt x="964" y="57"/>
                      <a:pt x="936" y="22"/>
                    </a:cubicBezTo>
                    <a:cubicBezTo>
                      <a:pt x="922" y="8"/>
                      <a:pt x="908" y="1"/>
                      <a:pt x="894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8"/>
              <p:cNvSpPr/>
              <p:nvPr/>
            </p:nvSpPr>
            <p:spPr>
              <a:xfrm>
                <a:off x="7921004" y="3774692"/>
                <a:ext cx="940812" cy="467100"/>
              </a:xfrm>
              <a:custGeom>
                <a:avLst/>
                <a:gdLst/>
                <a:ahLst/>
                <a:cxnLst/>
                <a:rect l="l" t="t" r="r" b="b"/>
                <a:pathLst>
                  <a:path w="12808" h="6359" extrusionOk="0">
                    <a:moveTo>
                      <a:pt x="1" y="5683"/>
                    </a:moveTo>
                    <a:lnTo>
                      <a:pt x="233" y="6358"/>
                    </a:lnTo>
                    <a:lnTo>
                      <a:pt x="10494" y="6358"/>
                    </a:lnTo>
                    <a:lnTo>
                      <a:pt x="12808" y="0"/>
                    </a:lnTo>
                    <a:close/>
                  </a:path>
                </a:pathLst>
              </a:custGeom>
              <a:solidFill>
                <a:srgbClr val="332B45">
                  <a:alpha val="568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2" name="Google Shape;1822;p38"/>
            <p:cNvGrpSpPr/>
            <p:nvPr/>
          </p:nvGrpSpPr>
          <p:grpSpPr>
            <a:xfrm>
              <a:off x="2924601" y="4282269"/>
              <a:ext cx="1312462" cy="976771"/>
              <a:chOff x="5951675" y="3577056"/>
              <a:chExt cx="1387821" cy="1032855"/>
            </a:xfrm>
          </p:grpSpPr>
          <p:sp>
            <p:nvSpPr>
              <p:cNvPr id="1823" name="Google Shape;1823;p38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8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5" name="Google Shape;1825;p38"/>
          <p:cNvGrpSpPr/>
          <p:nvPr/>
        </p:nvGrpSpPr>
        <p:grpSpPr>
          <a:xfrm>
            <a:off x="3840172" y="3474237"/>
            <a:ext cx="4341495" cy="1085502"/>
            <a:chOff x="5619422" y="1873987"/>
            <a:chExt cx="4341495" cy="1085502"/>
          </a:xfrm>
        </p:grpSpPr>
        <p:sp>
          <p:nvSpPr>
            <p:cNvPr id="1826" name="Google Shape;1826;p38"/>
            <p:cNvSpPr/>
            <p:nvPr/>
          </p:nvSpPr>
          <p:spPr>
            <a:xfrm>
              <a:off x="8545491" y="2579166"/>
              <a:ext cx="1415426" cy="380324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5619422" y="2205395"/>
              <a:ext cx="958632" cy="256898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8080896" y="1873987"/>
              <a:ext cx="657111" cy="176099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414;p31">
            <a:extLst>
              <a:ext uri="{FF2B5EF4-FFF2-40B4-BE49-F238E27FC236}">
                <a16:creationId xmlns:a16="http://schemas.microsoft.com/office/drawing/2014/main" id="{30C98097-3C78-2D60-A299-3E5860E960EA}"/>
              </a:ext>
            </a:extLst>
          </p:cNvPr>
          <p:cNvSpPr txBox="1">
            <a:spLocks noGrp="1"/>
          </p:cNvSpPr>
          <p:nvPr/>
        </p:nvSpPr>
        <p:spPr>
          <a:xfrm>
            <a:off x="3569293" y="1556313"/>
            <a:ext cx="4753236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 Black"/>
              <a:buNone/>
              <a:defRPr sz="50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APPROACH</a:t>
            </a:r>
            <a:endParaRPr sz="4000"/>
          </a:p>
        </p:txBody>
      </p:sp>
      <p:sp>
        <p:nvSpPr>
          <p:cNvPr id="14" name="Google Shape;1415;p31">
            <a:extLst>
              <a:ext uri="{FF2B5EF4-FFF2-40B4-BE49-F238E27FC236}">
                <a16:creationId xmlns:a16="http://schemas.microsoft.com/office/drawing/2014/main" id="{A80DE308-3117-E523-5C97-E04FF9589DB3}"/>
              </a:ext>
            </a:extLst>
          </p:cNvPr>
          <p:cNvSpPr txBox="1">
            <a:spLocks noGrp="1"/>
          </p:cNvSpPr>
          <p:nvPr/>
        </p:nvSpPr>
        <p:spPr>
          <a:xfrm>
            <a:off x="6821029" y="545451"/>
            <a:ext cx="1501500" cy="107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 Black"/>
              <a:buNone/>
              <a:defRPr sz="4800" b="0" i="0" u="none" strike="noStrike" cap="non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071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996-6703-68E2-86DC-18A03D1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&amp; SCREENING </a:t>
            </a:r>
            <a:r>
              <a:rPr lang="en-US" sz="1500"/>
              <a:t>(ANALYSIS)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B6223-F65C-FE59-5620-395D777B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21365"/>
            <a:ext cx="3724678" cy="3250020"/>
          </a:xfrm>
        </p:spPr>
        <p:txBody>
          <a:bodyPr/>
          <a:lstStyle/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Initially </a:t>
            </a:r>
            <a:r>
              <a:rPr lang="en-US" dirty="0"/>
              <a:t>have </a:t>
            </a:r>
            <a:r>
              <a:rPr lang="en-US" b="1" dirty="0"/>
              <a:t>25 </a:t>
            </a:r>
            <a:r>
              <a:rPr lang="en-US" dirty="0"/>
              <a:t>variables with most variables having IV ≤ 0.1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business reasoning </a:t>
            </a:r>
            <a:r>
              <a:rPr lang="en-US" dirty="0"/>
              <a:t>to keep weaker variables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Dropped variables </a:t>
            </a:r>
            <a:r>
              <a:rPr lang="en-US" dirty="0"/>
              <a:t>deemed not useful for analysis based on </a:t>
            </a:r>
            <a:r>
              <a:rPr lang="en-US" b="1" dirty="0"/>
              <a:t>IV (&lt;0.02) &amp; business reasoning</a:t>
            </a:r>
          </a:p>
          <a:p>
            <a:pPr lvl="1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SG" dirty="0"/>
              <a:t>REG_CITY_NOT_WORK_CITY</a:t>
            </a:r>
          </a:p>
          <a:p>
            <a:pPr lvl="1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SG" dirty="0"/>
              <a:t>NAME_HOUSING_TYPE </a:t>
            </a:r>
            <a:endParaRPr lang="en-US" b="1" dirty="0"/>
          </a:p>
          <a:p>
            <a:pPr lvl="1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CNT_CHILDREN</a:t>
            </a:r>
          </a:p>
          <a:p>
            <a:pPr lvl="1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SG" dirty="0"/>
              <a:t>REG_CITY_NOT_LIVE_CITY</a:t>
            </a:r>
            <a:endParaRPr lang="en-US" dirty="0"/>
          </a:p>
          <a:p>
            <a:pPr lvl="1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CNT_FAM_MEMBERS</a:t>
            </a:r>
          </a:p>
          <a:p>
            <a:pPr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b="1"/>
              <a:t>Kept 20 variables </a:t>
            </a:r>
            <a:r>
              <a:rPr lang="en-US"/>
              <a:t>with mostly weak and a few medium predicting strength</a:t>
            </a:r>
            <a:endParaRPr lang="en-US" dirty="0"/>
          </a:p>
          <a:p>
            <a:pPr marL="139700" indent="0">
              <a:spcAft>
                <a:spcPts val="500"/>
              </a:spcAft>
              <a:buNone/>
            </a:pPr>
            <a:endParaRPr lang="en-US" dirty="0"/>
          </a:p>
          <a:p>
            <a:pPr marL="139700" indent="0">
              <a:spcAft>
                <a:spcPts val="500"/>
              </a:spcAft>
              <a:buNone/>
            </a:pPr>
            <a:endParaRPr lang="en-US" dirty="0"/>
          </a:p>
        </p:txBody>
      </p:sp>
      <p:graphicFrame>
        <p:nvGraphicFramePr>
          <p:cNvPr id="6" name="Google Shape;1854;p40">
            <a:extLst>
              <a:ext uri="{FF2B5EF4-FFF2-40B4-BE49-F238E27FC236}">
                <a16:creationId xmlns:a16="http://schemas.microsoft.com/office/drawing/2014/main" id="{037662DD-ACBD-5AD6-F592-DC1694EA51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418490"/>
              </p:ext>
            </p:extLst>
          </p:nvPr>
        </p:nvGraphicFramePr>
        <p:xfrm>
          <a:off x="4626428" y="950686"/>
          <a:ext cx="4313352" cy="3840150"/>
        </p:xfrm>
        <a:graphic>
          <a:graphicData uri="http://schemas.openxmlformats.org/drawingml/2006/table">
            <a:tbl>
              <a:tblPr>
                <a:noFill/>
                <a:tableStyleId>{C18F5E0A-E8ED-4519-B844-774A81DB5608}</a:tableStyleId>
              </a:tblPr>
              <a:tblGrid>
                <a:gridCol w="188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0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VARIABLES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IV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PREDICTOR STRENGTH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EXT_SOURCE_3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0.2869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Medium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EXT_SOURCE_2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0.2663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Medium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EXT_SOURCE_1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0.1727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Medium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ORGANISATION_TYPE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0.1437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Medium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4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MONTHS_</a:t>
                      </a: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EMPLOYED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0.0842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83466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AMT_CREDIT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0.0389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35071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0.0380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296328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35383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CNT_CHILDREN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0.000145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 Useful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574518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CNT_FAM_MEMBERS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0.000145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 Useful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214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60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1350" name="Google Shape;1350;p30"/>
          <p:cNvGrpSpPr/>
          <p:nvPr/>
        </p:nvGrpSpPr>
        <p:grpSpPr>
          <a:xfrm>
            <a:off x="6641871" y="1486463"/>
            <a:ext cx="2727246" cy="3657137"/>
            <a:chOff x="6641871" y="1486463"/>
            <a:chExt cx="2727246" cy="3657137"/>
          </a:xfrm>
        </p:grpSpPr>
        <p:grpSp>
          <p:nvGrpSpPr>
            <p:cNvPr id="1351" name="Google Shape;1351;p30"/>
            <p:cNvGrpSpPr/>
            <p:nvPr/>
          </p:nvGrpSpPr>
          <p:grpSpPr>
            <a:xfrm>
              <a:off x="6641871" y="2358025"/>
              <a:ext cx="2727246" cy="2785575"/>
              <a:chOff x="6641871" y="2358025"/>
              <a:chExt cx="2727246" cy="2785575"/>
            </a:xfrm>
          </p:grpSpPr>
          <p:grpSp>
            <p:nvGrpSpPr>
              <p:cNvPr id="1352" name="Google Shape;1352;p30"/>
              <p:cNvGrpSpPr/>
              <p:nvPr/>
            </p:nvGrpSpPr>
            <p:grpSpPr>
              <a:xfrm>
                <a:off x="6641871" y="2358025"/>
                <a:ext cx="2727246" cy="1674702"/>
                <a:chOff x="6914646" y="2189175"/>
                <a:chExt cx="2727246" cy="1674702"/>
              </a:xfrm>
            </p:grpSpPr>
            <p:sp>
              <p:nvSpPr>
                <p:cNvPr id="1353" name="Google Shape;1353;p30"/>
                <p:cNvSpPr/>
                <p:nvPr/>
              </p:nvSpPr>
              <p:spPr>
                <a:xfrm>
                  <a:off x="6914646" y="2963250"/>
                  <a:ext cx="657111" cy="176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3" h="4045" extrusionOk="0">
                      <a:moveTo>
                        <a:pt x="15065" y="4045"/>
                      </a:moveTo>
                      <a:cubicBezTo>
                        <a:pt x="15065" y="3989"/>
                        <a:pt x="15093" y="3904"/>
                        <a:pt x="15093" y="3813"/>
                      </a:cubicBezTo>
                      <a:cubicBezTo>
                        <a:pt x="15093" y="1703"/>
                        <a:pt x="13046" y="1"/>
                        <a:pt x="10550" y="1"/>
                      </a:cubicBezTo>
                      <a:cubicBezTo>
                        <a:pt x="8615" y="1"/>
                        <a:pt x="6977" y="1028"/>
                        <a:pt x="6330" y="2462"/>
                      </a:cubicBezTo>
                      <a:cubicBezTo>
                        <a:pt x="5662" y="1851"/>
                        <a:pt x="4691" y="1471"/>
                        <a:pt x="3636" y="1471"/>
                      </a:cubicBezTo>
                      <a:cubicBezTo>
                        <a:pt x="1793" y="1471"/>
                        <a:pt x="295" y="2582"/>
                        <a:pt x="0" y="404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30"/>
                <p:cNvSpPr/>
                <p:nvPr/>
              </p:nvSpPr>
              <p:spPr>
                <a:xfrm>
                  <a:off x="8570671" y="2189175"/>
                  <a:ext cx="657111" cy="176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3" h="4045" extrusionOk="0">
                      <a:moveTo>
                        <a:pt x="15065" y="4045"/>
                      </a:moveTo>
                      <a:cubicBezTo>
                        <a:pt x="15065" y="3989"/>
                        <a:pt x="15093" y="3904"/>
                        <a:pt x="15093" y="3813"/>
                      </a:cubicBezTo>
                      <a:cubicBezTo>
                        <a:pt x="15093" y="1703"/>
                        <a:pt x="13046" y="1"/>
                        <a:pt x="10550" y="1"/>
                      </a:cubicBezTo>
                      <a:cubicBezTo>
                        <a:pt x="8615" y="1"/>
                        <a:pt x="6977" y="1028"/>
                        <a:pt x="6330" y="2462"/>
                      </a:cubicBezTo>
                      <a:cubicBezTo>
                        <a:pt x="5662" y="1851"/>
                        <a:pt x="4691" y="1471"/>
                        <a:pt x="3636" y="1471"/>
                      </a:cubicBezTo>
                      <a:cubicBezTo>
                        <a:pt x="1793" y="1471"/>
                        <a:pt x="295" y="2582"/>
                        <a:pt x="0" y="404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30"/>
                <p:cNvSpPr/>
                <p:nvPr/>
              </p:nvSpPr>
              <p:spPr>
                <a:xfrm>
                  <a:off x="8226466" y="3483553"/>
                  <a:ext cx="1415426" cy="380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4" h="3693" extrusionOk="0">
                      <a:moveTo>
                        <a:pt x="13743" y="3693"/>
                      </a:moveTo>
                      <a:lnTo>
                        <a:pt x="13743" y="3489"/>
                      </a:lnTo>
                      <a:cubicBezTo>
                        <a:pt x="13743" y="1555"/>
                        <a:pt x="11894" y="1"/>
                        <a:pt x="9608" y="1"/>
                      </a:cubicBezTo>
                      <a:cubicBezTo>
                        <a:pt x="7850" y="1"/>
                        <a:pt x="6359" y="943"/>
                        <a:pt x="5768" y="2230"/>
                      </a:cubicBezTo>
                      <a:cubicBezTo>
                        <a:pt x="5156" y="1674"/>
                        <a:pt x="4277" y="1323"/>
                        <a:pt x="3306" y="1323"/>
                      </a:cubicBezTo>
                      <a:cubicBezTo>
                        <a:pt x="1639" y="1323"/>
                        <a:pt x="261" y="2350"/>
                        <a:pt x="1" y="369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6" name="Google Shape;1356;p30"/>
              <p:cNvGrpSpPr/>
              <p:nvPr/>
            </p:nvGrpSpPr>
            <p:grpSpPr>
              <a:xfrm>
                <a:off x="7135335" y="2700517"/>
                <a:ext cx="1415460" cy="2443083"/>
                <a:chOff x="4537475" y="1366675"/>
                <a:chExt cx="1878265" cy="3241882"/>
              </a:xfrm>
            </p:grpSpPr>
            <p:sp>
              <p:nvSpPr>
                <p:cNvPr id="1357" name="Google Shape;1357;p30"/>
                <p:cNvSpPr/>
                <p:nvPr/>
              </p:nvSpPr>
              <p:spPr>
                <a:xfrm>
                  <a:off x="4537475" y="1460411"/>
                  <a:ext cx="1404092" cy="14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17" h="2463" extrusionOk="0">
                      <a:moveTo>
                        <a:pt x="2167" y="2462"/>
                      </a:moveTo>
                      <a:lnTo>
                        <a:pt x="23793" y="2462"/>
                      </a:lnTo>
                      <a:lnTo>
                        <a:pt x="23793" y="2462"/>
                      </a:lnTo>
                      <a:lnTo>
                        <a:pt x="24117" y="2462"/>
                      </a:lnTo>
                      <a:lnTo>
                        <a:pt x="24117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30"/>
                <p:cNvSpPr/>
                <p:nvPr/>
              </p:nvSpPr>
              <p:spPr>
                <a:xfrm>
                  <a:off x="5934610" y="1460411"/>
                  <a:ext cx="479500" cy="14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6" h="2463" extrusionOk="0">
                      <a:moveTo>
                        <a:pt x="267" y="1"/>
                      </a:moveTo>
                      <a:lnTo>
                        <a:pt x="28" y="1"/>
                      </a:lnTo>
                      <a:lnTo>
                        <a:pt x="0" y="2462"/>
                      </a:lnTo>
                      <a:lnTo>
                        <a:pt x="6801" y="2462"/>
                      </a:lnTo>
                      <a:lnTo>
                        <a:pt x="6801" y="2462"/>
                      </a:lnTo>
                      <a:lnTo>
                        <a:pt x="6857" y="2462"/>
                      </a:lnTo>
                      <a:lnTo>
                        <a:pt x="82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30"/>
                <p:cNvSpPr/>
                <p:nvPr/>
              </p:nvSpPr>
              <p:spPr>
                <a:xfrm>
                  <a:off x="5922733" y="1603752"/>
                  <a:ext cx="407889" cy="300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" h="51609" extrusionOk="0">
                      <a:moveTo>
                        <a:pt x="0" y="51608"/>
                      </a:moveTo>
                      <a:lnTo>
                        <a:pt x="7005" y="51608"/>
                      </a:lnTo>
                      <a:lnTo>
                        <a:pt x="70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30"/>
                <p:cNvSpPr/>
                <p:nvPr/>
              </p:nvSpPr>
              <p:spPr>
                <a:xfrm>
                  <a:off x="6064385" y="2606907"/>
                  <a:ext cx="153643" cy="344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9" h="5923" extrusionOk="0">
                      <a:moveTo>
                        <a:pt x="1" y="1"/>
                      </a:moveTo>
                      <a:lnTo>
                        <a:pt x="2638" y="64"/>
                      </a:lnTo>
                      <a:lnTo>
                        <a:pt x="2638" y="5923"/>
                      </a:lnTo>
                      <a:lnTo>
                        <a:pt x="1" y="583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30"/>
                <p:cNvSpPr/>
                <p:nvPr/>
              </p:nvSpPr>
              <p:spPr>
                <a:xfrm>
                  <a:off x="6064385" y="1939923"/>
                  <a:ext cx="153643" cy="34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9" h="5894" extrusionOk="0">
                      <a:moveTo>
                        <a:pt x="1" y="0"/>
                      </a:moveTo>
                      <a:lnTo>
                        <a:pt x="2638" y="64"/>
                      </a:lnTo>
                      <a:lnTo>
                        <a:pt x="2638" y="5894"/>
                      </a:lnTo>
                      <a:lnTo>
                        <a:pt x="1" y="58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30"/>
                <p:cNvSpPr/>
                <p:nvPr/>
              </p:nvSpPr>
              <p:spPr>
                <a:xfrm>
                  <a:off x="4661952" y="1603752"/>
                  <a:ext cx="1260812" cy="300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6" h="51609" extrusionOk="0">
                      <a:moveTo>
                        <a:pt x="1" y="51608"/>
                      </a:moveTo>
                      <a:lnTo>
                        <a:pt x="21655" y="51608"/>
                      </a:lnTo>
                      <a:lnTo>
                        <a:pt x="2165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30"/>
                <p:cNvSpPr/>
                <p:nvPr/>
              </p:nvSpPr>
              <p:spPr>
                <a:xfrm>
                  <a:off x="5931291" y="1366675"/>
                  <a:ext cx="484449" cy="93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1" h="1611" extrusionOk="0">
                      <a:moveTo>
                        <a:pt x="1" y="1611"/>
                      </a:moveTo>
                      <a:lnTo>
                        <a:pt x="8321" y="1611"/>
                      </a:lnTo>
                      <a:lnTo>
                        <a:pt x="832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30"/>
                <p:cNvSpPr/>
                <p:nvPr/>
              </p:nvSpPr>
              <p:spPr>
                <a:xfrm>
                  <a:off x="5407591" y="2590139"/>
                  <a:ext cx="315378" cy="319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" h="5480" extrusionOk="0">
                      <a:moveTo>
                        <a:pt x="1" y="5479"/>
                      </a:moveTo>
                      <a:lnTo>
                        <a:pt x="5416" y="5479"/>
                      </a:lnTo>
                      <a:lnTo>
                        <a:pt x="541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30"/>
                <p:cNvSpPr/>
                <p:nvPr/>
              </p:nvSpPr>
              <p:spPr>
                <a:xfrm>
                  <a:off x="5438332" y="2590139"/>
                  <a:ext cx="284638" cy="319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480" extrusionOk="0">
                      <a:moveTo>
                        <a:pt x="0" y="5479"/>
                      </a:moveTo>
                      <a:lnTo>
                        <a:pt x="4888" y="5479"/>
                      </a:lnTo>
                      <a:lnTo>
                        <a:pt x="4888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30"/>
                <p:cNvSpPr/>
                <p:nvPr/>
              </p:nvSpPr>
              <p:spPr>
                <a:xfrm>
                  <a:off x="4661952" y="4277570"/>
                  <a:ext cx="1260812" cy="3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6" h="5684" extrusionOk="0">
                      <a:moveTo>
                        <a:pt x="1" y="5683"/>
                      </a:moveTo>
                      <a:lnTo>
                        <a:pt x="21655" y="5683"/>
                      </a:lnTo>
                      <a:lnTo>
                        <a:pt x="2165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30"/>
                <p:cNvSpPr/>
                <p:nvPr/>
              </p:nvSpPr>
              <p:spPr>
                <a:xfrm>
                  <a:off x="5922733" y="4277570"/>
                  <a:ext cx="407889" cy="3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6" h="5684" extrusionOk="0">
                      <a:moveTo>
                        <a:pt x="0" y="5683"/>
                      </a:moveTo>
                      <a:lnTo>
                        <a:pt x="7005" y="5683"/>
                      </a:lnTo>
                      <a:lnTo>
                        <a:pt x="70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30"/>
                <p:cNvSpPr/>
                <p:nvPr/>
              </p:nvSpPr>
              <p:spPr>
                <a:xfrm>
                  <a:off x="5407591" y="1921059"/>
                  <a:ext cx="315378" cy="317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" h="5452" extrusionOk="0">
                      <a:moveTo>
                        <a:pt x="1" y="5451"/>
                      </a:moveTo>
                      <a:lnTo>
                        <a:pt x="5416" y="5451"/>
                      </a:lnTo>
                      <a:lnTo>
                        <a:pt x="541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30"/>
                <p:cNvSpPr/>
                <p:nvPr/>
              </p:nvSpPr>
              <p:spPr>
                <a:xfrm>
                  <a:off x="5438332" y="1921059"/>
                  <a:ext cx="284638" cy="317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452" extrusionOk="0">
                      <a:moveTo>
                        <a:pt x="0" y="5451"/>
                      </a:moveTo>
                      <a:lnTo>
                        <a:pt x="4888" y="5451"/>
                      </a:lnTo>
                      <a:lnTo>
                        <a:pt x="4888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30"/>
                <p:cNvSpPr/>
                <p:nvPr/>
              </p:nvSpPr>
              <p:spPr>
                <a:xfrm>
                  <a:off x="5407591" y="1921059"/>
                  <a:ext cx="315378" cy="12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" h="2083" extrusionOk="0">
                      <a:moveTo>
                        <a:pt x="1" y="2083"/>
                      </a:moveTo>
                      <a:lnTo>
                        <a:pt x="5416" y="2083"/>
                      </a:lnTo>
                      <a:lnTo>
                        <a:pt x="541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30"/>
                <p:cNvSpPr/>
                <p:nvPr/>
              </p:nvSpPr>
              <p:spPr>
                <a:xfrm>
                  <a:off x="5376909" y="2236794"/>
                  <a:ext cx="378779" cy="8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1499" extrusionOk="0">
                      <a:moveTo>
                        <a:pt x="0" y="1498"/>
                      </a:moveTo>
                      <a:lnTo>
                        <a:pt x="6506" y="1498"/>
                      </a:lnTo>
                      <a:lnTo>
                        <a:pt x="65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0"/>
                <p:cNvSpPr/>
                <p:nvPr/>
              </p:nvSpPr>
              <p:spPr>
                <a:xfrm>
                  <a:off x="4861360" y="2590139"/>
                  <a:ext cx="315785" cy="319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5480" extrusionOk="0">
                      <a:moveTo>
                        <a:pt x="1" y="5479"/>
                      </a:moveTo>
                      <a:lnTo>
                        <a:pt x="5423" y="5479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0"/>
                <p:cNvSpPr/>
                <p:nvPr/>
              </p:nvSpPr>
              <p:spPr>
                <a:xfrm>
                  <a:off x="4885521" y="2590139"/>
                  <a:ext cx="291624" cy="319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9" h="5480" extrusionOk="0">
                      <a:moveTo>
                        <a:pt x="1" y="5479"/>
                      </a:moveTo>
                      <a:lnTo>
                        <a:pt x="5008" y="5479"/>
                      </a:lnTo>
                      <a:lnTo>
                        <a:pt x="5008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0"/>
                <p:cNvSpPr/>
                <p:nvPr/>
              </p:nvSpPr>
              <p:spPr>
                <a:xfrm>
                  <a:off x="4861360" y="1921059"/>
                  <a:ext cx="315785" cy="317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5452" extrusionOk="0">
                      <a:moveTo>
                        <a:pt x="1" y="5451"/>
                      </a:moveTo>
                      <a:lnTo>
                        <a:pt x="5423" y="5451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0"/>
                <p:cNvSpPr/>
                <p:nvPr/>
              </p:nvSpPr>
              <p:spPr>
                <a:xfrm>
                  <a:off x="4885521" y="1921059"/>
                  <a:ext cx="291624" cy="317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9" h="5452" extrusionOk="0">
                      <a:moveTo>
                        <a:pt x="1" y="5451"/>
                      </a:moveTo>
                      <a:lnTo>
                        <a:pt x="5008" y="5451"/>
                      </a:lnTo>
                      <a:lnTo>
                        <a:pt x="5008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0"/>
                <p:cNvSpPr/>
                <p:nvPr/>
              </p:nvSpPr>
              <p:spPr>
                <a:xfrm>
                  <a:off x="4861360" y="1921059"/>
                  <a:ext cx="315785" cy="121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2083" extrusionOk="0">
                      <a:moveTo>
                        <a:pt x="1" y="2083"/>
                      </a:moveTo>
                      <a:lnTo>
                        <a:pt x="5423" y="2083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0"/>
                <p:cNvSpPr/>
                <p:nvPr/>
              </p:nvSpPr>
              <p:spPr>
                <a:xfrm>
                  <a:off x="4830677" y="2236794"/>
                  <a:ext cx="378779" cy="8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1499" extrusionOk="0">
                      <a:moveTo>
                        <a:pt x="0" y="1498"/>
                      </a:moveTo>
                      <a:lnTo>
                        <a:pt x="6506" y="1498"/>
                      </a:lnTo>
                      <a:lnTo>
                        <a:pt x="650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0"/>
                <p:cNvSpPr/>
                <p:nvPr/>
              </p:nvSpPr>
              <p:spPr>
                <a:xfrm>
                  <a:off x="4583353" y="4480238"/>
                  <a:ext cx="1830728" cy="12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5" h="2203" extrusionOk="0">
                      <a:moveTo>
                        <a:pt x="0" y="2202"/>
                      </a:moveTo>
                      <a:lnTo>
                        <a:pt x="31445" y="2202"/>
                      </a:lnTo>
                      <a:lnTo>
                        <a:pt x="314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30"/>
                <p:cNvSpPr/>
                <p:nvPr/>
              </p:nvSpPr>
              <p:spPr>
                <a:xfrm>
                  <a:off x="5985786" y="4480238"/>
                  <a:ext cx="428325" cy="12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7" h="2203" extrusionOk="0">
                      <a:moveTo>
                        <a:pt x="0" y="2202"/>
                      </a:moveTo>
                      <a:lnTo>
                        <a:pt x="7357" y="2202"/>
                      </a:lnTo>
                      <a:lnTo>
                        <a:pt x="7357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32B45">
                    <a:alpha val="568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30"/>
                <p:cNvSpPr/>
                <p:nvPr/>
              </p:nvSpPr>
              <p:spPr>
                <a:xfrm>
                  <a:off x="5050986" y="3456590"/>
                  <a:ext cx="456969" cy="7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9" h="13159" extrusionOk="0">
                      <a:moveTo>
                        <a:pt x="0" y="13159"/>
                      </a:moveTo>
                      <a:lnTo>
                        <a:pt x="7849" y="13159"/>
                      </a:lnTo>
                      <a:lnTo>
                        <a:pt x="784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32B4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30"/>
                <p:cNvSpPr/>
                <p:nvPr/>
              </p:nvSpPr>
              <p:spPr>
                <a:xfrm>
                  <a:off x="5107053" y="3456590"/>
                  <a:ext cx="400903" cy="7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6" h="13159" extrusionOk="0">
                      <a:moveTo>
                        <a:pt x="1" y="13159"/>
                      </a:moveTo>
                      <a:lnTo>
                        <a:pt x="6886" y="13159"/>
                      </a:lnTo>
                      <a:lnTo>
                        <a:pt x="688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30"/>
                <p:cNvSpPr/>
                <p:nvPr/>
              </p:nvSpPr>
              <p:spPr>
                <a:xfrm>
                  <a:off x="5187340" y="3507766"/>
                  <a:ext cx="238760" cy="10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1" h="1731" extrusionOk="0">
                      <a:moveTo>
                        <a:pt x="0" y="1731"/>
                      </a:moveTo>
                      <a:lnTo>
                        <a:pt x="4100" y="1731"/>
                      </a:lnTo>
                      <a:lnTo>
                        <a:pt x="41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30"/>
                <p:cNvSpPr/>
                <p:nvPr/>
              </p:nvSpPr>
              <p:spPr>
                <a:xfrm>
                  <a:off x="5014947" y="3384919"/>
                  <a:ext cx="529045" cy="7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7" h="1232" extrusionOk="0">
                      <a:moveTo>
                        <a:pt x="0" y="1"/>
                      </a:moveTo>
                      <a:lnTo>
                        <a:pt x="9087" y="1"/>
                      </a:lnTo>
                      <a:lnTo>
                        <a:pt x="9087" y="1231"/>
                      </a:lnTo>
                      <a:lnTo>
                        <a:pt x="0" y="1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0"/>
                <p:cNvSpPr/>
                <p:nvPr/>
              </p:nvSpPr>
              <p:spPr>
                <a:xfrm>
                  <a:off x="5235198" y="4219406"/>
                  <a:ext cx="272761" cy="260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5" h="4481" extrusionOk="0">
                      <a:moveTo>
                        <a:pt x="3046" y="1"/>
                      </a:moveTo>
                      <a:lnTo>
                        <a:pt x="3046" y="1555"/>
                      </a:lnTo>
                      <a:lnTo>
                        <a:pt x="1407" y="1555"/>
                      </a:lnTo>
                      <a:lnTo>
                        <a:pt x="1407" y="2990"/>
                      </a:lnTo>
                      <a:lnTo>
                        <a:pt x="113" y="2990"/>
                      </a:lnTo>
                      <a:lnTo>
                        <a:pt x="113" y="4481"/>
                      </a:lnTo>
                      <a:lnTo>
                        <a:pt x="1" y="4481"/>
                      </a:lnTo>
                      <a:lnTo>
                        <a:pt x="4685" y="4481"/>
                      </a:lnTo>
                      <a:lnTo>
                        <a:pt x="46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0"/>
                <p:cNvSpPr/>
                <p:nvPr/>
              </p:nvSpPr>
              <p:spPr>
                <a:xfrm>
                  <a:off x="4842554" y="4393430"/>
                  <a:ext cx="399273" cy="86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8" h="1492" extrusionOk="0">
                      <a:moveTo>
                        <a:pt x="1702" y="1"/>
                      </a:moveTo>
                      <a:lnTo>
                        <a:pt x="1702" y="1"/>
                      </a:lnTo>
                      <a:lnTo>
                        <a:pt x="0" y="1"/>
                      </a:lnTo>
                      <a:lnTo>
                        <a:pt x="0" y="1492"/>
                      </a:lnTo>
                      <a:lnTo>
                        <a:pt x="6857" y="1492"/>
                      </a:lnTo>
                      <a:lnTo>
                        <a:pt x="685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30"/>
                <p:cNvSpPr/>
                <p:nvPr/>
              </p:nvSpPr>
              <p:spPr>
                <a:xfrm>
                  <a:off x="4941647" y="4309941"/>
                  <a:ext cx="375519" cy="83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0" h="1435" extrusionOk="0">
                      <a:moveTo>
                        <a:pt x="0" y="0"/>
                      </a:moveTo>
                      <a:lnTo>
                        <a:pt x="0" y="1435"/>
                      </a:lnTo>
                      <a:lnTo>
                        <a:pt x="6449" y="1435"/>
                      </a:lnTo>
                      <a:lnTo>
                        <a:pt x="6449" y="0"/>
                      </a:lnTo>
                      <a:lnTo>
                        <a:pt x="128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30"/>
                <p:cNvSpPr/>
                <p:nvPr/>
              </p:nvSpPr>
              <p:spPr>
                <a:xfrm>
                  <a:off x="5016577" y="4219406"/>
                  <a:ext cx="396012" cy="9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2" h="1556" extrusionOk="0">
                      <a:moveTo>
                        <a:pt x="0" y="1555"/>
                      </a:moveTo>
                      <a:lnTo>
                        <a:pt x="6801" y="1555"/>
                      </a:lnTo>
                      <a:lnTo>
                        <a:pt x="680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30"/>
                <p:cNvSpPr/>
                <p:nvPr/>
              </p:nvSpPr>
              <p:spPr>
                <a:xfrm>
                  <a:off x="5393676" y="3868099"/>
                  <a:ext cx="77025" cy="76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1316" extrusionOk="0">
                      <a:moveTo>
                        <a:pt x="1323" y="640"/>
                      </a:moveTo>
                      <a:cubicBezTo>
                        <a:pt x="1323" y="1020"/>
                        <a:pt x="999" y="1316"/>
                        <a:pt x="648" y="1316"/>
                      </a:cubicBezTo>
                      <a:cubicBezTo>
                        <a:pt x="296" y="1316"/>
                        <a:pt x="1" y="1020"/>
                        <a:pt x="1" y="640"/>
                      </a:cubicBezTo>
                      <a:cubicBezTo>
                        <a:pt x="1" y="289"/>
                        <a:pt x="296" y="0"/>
                        <a:pt x="648" y="0"/>
                      </a:cubicBezTo>
                      <a:cubicBezTo>
                        <a:pt x="999" y="0"/>
                        <a:pt x="1323" y="289"/>
                        <a:pt x="1323" y="64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30"/>
                <p:cNvSpPr/>
                <p:nvPr/>
              </p:nvSpPr>
              <p:spPr>
                <a:xfrm>
                  <a:off x="6183564" y="2610633"/>
                  <a:ext cx="34466" cy="341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5859" extrusionOk="0">
                      <a:moveTo>
                        <a:pt x="0" y="5831"/>
                      </a:moveTo>
                      <a:lnTo>
                        <a:pt x="591" y="5859"/>
                      </a:lnTo>
                      <a:lnTo>
                        <a:pt x="59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30"/>
                <p:cNvSpPr/>
                <p:nvPr/>
              </p:nvSpPr>
              <p:spPr>
                <a:xfrm>
                  <a:off x="6183564" y="1943591"/>
                  <a:ext cx="34466" cy="339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5831" extrusionOk="0">
                      <a:moveTo>
                        <a:pt x="0" y="5831"/>
                      </a:moveTo>
                      <a:lnTo>
                        <a:pt x="591" y="5831"/>
                      </a:lnTo>
                      <a:lnTo>
                        <a:pt x="59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30"/>
                <p:cNvSpPr/>
                <p:nvPr/>
              </p:nvSpPr>
              <p:spPr>
                <a:xfrm>
                  <a:off x="4537475" y="1366675"/>
                  <a:ext cx="1412708" cy="93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65" h="1611" extrusionOk="0">
                      <a:moveTo>
                        <a:pt x="1" y="1611"/>
                      </a:moveTo>
                      <a:lnTo>
                        <a:pt x="24264" y="1611"/>
                      </a:lnTo>
                      <a:lnTo>
                        <a:pt x="2426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30"/>
                <p:cNvSpPr/>
                <p:nvPr/>
              </p:nvSpPr>
              <p:spPr>
                <a:xfrm>
                  <a:off x="4861360" y="2590139"/>
                  <a:ext cx="315785" cy="10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4" h="1731" extrusionOk="0">
                      <a:moveTo>
                        <a:pt x="1" y="1731"/>
                      </a:moveTo>
                      <a:lnTo>
                        <a:pt x="5423" y="1731"/>
                      </a:lnTo>
                      <a:lnTo>
                        <a:pt x="542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30"/>
                <p:cNvSpPr/>
                <p:nvPr/>
              </p:nvSpPr>
              <p:spPr>
                <a:xfrm>
                  <a:off x="4830677" y="2903778"/>
                  <a:ext cx="378779" cy="8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1499" extrusionOk="0">
                      <a:moveTo>
                        <a:pt x="0" y="1499"/>
                      </a:moveTo>
                      <a:lnTo>
                        <a:pt x="6506" y="1499"/>
                      </a:lnTo>
                      <a:lnTo>
                        <a:pt x="650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0"/>
                <p:cNvSpPr/>
                <p:nvPr/>
              </p:nvSpPr>
              <p:spPr>
                <a:xfrm>
                  <a:off x="5407591" y="2590139"/>
                  <a:ext cx="315378" cy="100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" h="1731" extrusionOk="0">
                      <a:moveTo>
                        <a:pt x="1" y="1731"/>
                      </a:moveTo>
                      <a:lnTo>
                        <a:pt x="5416" y="1731"/>
                      </a:lnTo>
                      <a:lnTo>
                        <a:pt x="541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0"/>
                <p:cNvSpPr/>
                <p:nvPr/>
              </p:nvSpPr>
              <p:spPr>
                <a:xfrm>
                  <a:off x="5376909" y="2903778"/>
                  <a:ext cx="378779" cy="87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6" h="1499" extrusionOk="0">
                      <a:moveTo>
                        <a:pt x="0" y="1499"/>
                      </a:moveTo>
                      <a:lnTo>
                        <a:pt x="6506" y="1499"/>
                      </a:lnTo>
                      <a:lnTo>
                        <a:pt x="6506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96" name="Google Shape;1396;p30"/>
            <p:cNvSpPr/>
            <p:nvPr/>
          </p:nvSpPr>
          <p:spPr>
            <a:xfrm flipH="1">
              <a:off x="7909500" y="4504025"/>
              <a:ext cx="1234500" cy="639475"/>
            </a:xfrm>
            <a:custGeom>
              <a:avLst/>
              <a:gdLst/>
              <a:ahLst/>
              <a:cxnLst/>
              <a:rect l="l" t="t" r="r" b="b"/>
              <a:pathLst>
                <a:path w="49380" h="25579" extrusionOk="0">
                  <a:moveTo>
                    <a:pt x="0" y="28"/>
                  </a:moveTo>
                  <a:lnTo>
                    <a:pt x="0" y="25579"/>
                  </a:lnTo>
                  <a:lnTo>
                    <a:pt x="49379" y="25579"/>
                  </a:lnTo>
                  <a:cubicBezTo>
                    <a:pt x="45335" y="20480"/>
                    <a:pt x="38801" y="18019"/>
                    <a:pt x="32380" y="18757"/>
                  </a:cubicBezTo>
                  <a:cubicBezTo>
                    <a:pt x="32029" y="17315"/>
                    <a:pt x="31473" y="15909"/>
                    <a:pt x="30622" y="14594"/>
                  </a:cubicBezTo>
                  <a:cubicBezTo>
                    <a:pt x="27021" y="8876"/>
                    <a:pt x="19812" y="6506"/>
                    <a:pt x="13335" y="8468"/>
                  </a:cubicBezTo>
                  <a:cubicBezTo>
                    <a:pt x="13068" y="7265"/>
                    <a:pt x="12632" y="6098"/>
                    <a:pt x="11928" y="4979"/>
                  </a:cubicBezTo>
                  <a:cubicBezTo>
                    <a:pt x="10226" y="2286"/>
                    <a:pt x="7441" y="556"/>
                    <a:pt x="4424" y="0"/>
                  </a:cubicBezTo>
                  <a:lnTo>
                    <a:pt x="120" y="0"/>
                  </a:lnTo>
                  <a:cubicBezTo>
                    <a:pt x="92" y="0"/>
                    <a:pt x="29" y="28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0"/>
            <p:cNvSpPr/>
            <p:nvPr/>
          </p:nvSpPr>
          <p:spPr>
            <a:xfrm>
              <a:off x="7573517" y="1486463"/>
              <a:ext cx="539098" cy="745325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8588" dist="2952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30"/>
          <p:cNvSpPr txBox="1">
            <a:spLocks noGrp="1"/>
          </p:cNvSpPr>
          <p:nvPr>
            <p:ph type="title" idx="2"/>
          </p:nvPr>
        </p:nvSpPr>
        <p:spPr>
          <a:xfrm>
            <a:off x="654351" y="1328472"/>
            <a:ext cx="734700" cy="6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9" name="Google Shape;1399;p30"/>
          <p:cNvSpPr txBox="1">
            <a:spLocks noGrp="1"/>
          </p:cNvSpPr>
          <p:nvPr>
            <p:ph type="title" idx="3"/>
          </p:nvPr>
        </p:nvSpPr>
        <p:spPr>
          <a:xfrm>
            <a:off x="654351" y="29143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00" name="Google Shape;1400;p30"/>
          <p:cNvSpPr txBox="1">
            <a:spLocks noGrp="1"/>
          </p:cNvSpPr>
          <p:nvPr>
            <p:ph type="title" idx="4"/>
          </p:nvPr>
        </p:nvSpPr>
        <p:spPr>
          <a:xfrm>
            <a:off x="2733483" y="1328472"/>
            <a:ext cx="734700" cy="6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01" name="Google Shape;1401;p30"/>
          <p:cNvSpPr txBox="1">
            <a:spLocks noGrp="1"/>
          </p:cNvSpPr>
          <p:nvPr>
            <p:ph type="title" idx="5"/>
          </p:nvPr>
        </p:nvSpPr>
        <p:spPr>
          <a:xfrm>
            <a:off x="2733483" y="291430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2" name="Google Shape;1402;p30"/>
          <p:cNvSpPr txBox="1">
            <a:spLocks noGrp="1"/>
          </p:cNvSpPr>
          <p:nvPr>
            <p:ph type="title" idx="6"/>
          </p:nvPr>
        </p:nvSpPr>
        <p:spPr>
          <a:xfrm>
            <a:off x="4959731" y="1337751"/>
            <a:ext cx="734700" cy="6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04" name="Google Shape;1404;p30"/>
          <p:cNvSpPr txBox="1">
            <a:spLocks noGrp="1"/>
          </p:cNvSpPr>
          <p:nvPr>
            <p:ph type="subTitle" idx="1"/>
          </p:nvPr>
        </p:nvSpPr>
        <p:spPr>
          <a:xfrm>
            <a:off x="556592" y="1982482"/>
            <a:ext cx="200989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05" name="Google Shape;1405;p30"/>
          <p:cNvSpPr txBox="1">
            <a:spLocks noGrp="1"/>
          </p:cNvSpPr>
          <p:nvPr>
            <p:ph type="subTitle" idx="8"/>
          </p:nvPr>
        </p:nvSpPr>
        <p:spPr>
          <a:xfrm>
            <a:off x="2615138" y="1982482"/>
            <a:ext cx="2092528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406" name="Google Shape;1406;p30"/>
          <p:cNvSpPr txBox="1">
            <a:spLocks noGrp="1"/>
          </p:cNvSpPr>
          <p:nvPr>
            <p:ph type="subTitle" idx="9"/>
          </p:nvPr>
        </p:nvSpPr>
        <p:spPr>
          <a:xfrm>
            <a:off x="4852875" y="1993679"/>
            <a:ext cx="1645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407" name="Google Shape;1407;p30"/>
          <p:cNvSpPr txBox="1">
            <a:spLocks noGrp="1"/>
          </p:cNvSpPr>
          <p:nvPr>
            <p:ph type="subTitle" idx="13"/>
          </p:nvPr>
        </p:nvSpPr>
        <p:spPr>
          <a:xfrm>
            <a:off x="561498" y="3579629"/>
            <a:ext cx="1960787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</a:t>
            </a:r>
            <a:endParaRPr/>
          </a:p>
        </p:txBody>
      </p:sp>
      <p:sp>
        <p:nvSpPr>
          <p:cNvPr id="1408" name="Google Shape;1408;p30"/>
          <p:cNvSpPr txBox="1">
            <a:spLocks noGrp="1"/>
          </p:cNvSpPr>
          <p:nvPr>
            <p:ph type="subTitle" idx="14"/>
          </p:nvPr>
        </p:nvSpPr>
        <p:spPr>
          <a:xfrm>
            <a:off x="2615138" y="3579629"/>
            <a:ext cx="1960786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&amp; CONCLUSION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536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996-6703-68E2-86DC-18A03D1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BINS PLOTTING</a:t>
            </a:r>
            <a:endParaRPr lang="en-US" sz="15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BD702A-313A-E312-33FA-49AD4BD5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66" y="1462606"/>
            <a:ext cx="1933940" cy="1354629"/>
          </a:xfrm>
          <a:prstGeom prst="rect">
            <a:avLst/>
          </a:prstGeom>
        </p:spPr>
      </p:pic>
      <p:pic>
        <p:nvPicPr>
          <p:cNvPr id="16" name="Picture 15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931B4E7C-C0FA-A00C-F70D-F88EFBBE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642" y="1488009"/>
            <a:ext cx="1955718" cy="1354629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774B4CB2-5E7D-1345-7F92-7663C82F5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66" y="3150019"/>
            <a:ext cx="2333746" cy="1349061"/>
          </a:xfrm>
          <a:prstGeom prst="rect">
            <a:avLst/>
          </a:prstGeom>
        </p:spPr>
      </p:pic>
      <p:pic>
        <p:nvPicPr>
          <p:cNvPr id="20" name="Picture 19" descr="A graph with blue and red bars and numbers&#10;&#10;Description automatically generated">
            <a:extLst>
              <a:ext uri="{FF2B5EF4-FFF2-40B4-BE49-F238E27FC236}">
                <a16:creationId xmlns:a16="http://schemas.microsoft.com/office/drawing/2014/main" id="{7980D37C-747D-8CC3-6ECA-7C76F37A9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858" y="1472217"/>
            <a:ext cx="1933940" cy="1354629"/>
          </a:xfrm>
          <a:prstGeom prst="rect">
            <a:avLst/>
          </a:prstGeom>
        </p:spPr>
      </p:pic>
      <p:pic>
        <p:nvPicPr>
          <p:cNvPr id="22" name="Picture 21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9B0CD5F3-415A-1164-5BAE-4268B1A6F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750" y="1462605"/>
            <a:ext cx="1933940" cy="1354629"/>
          </a:xfrm>
          <a:prstGeom prst="rect">
            <a:avLst/>
          </a:prstGeom>
        </p:spPr>
      </p:pic>
      <p:pic>
        <p:nvPicPr>
          <p:cNvPr id="24" name="Picture 2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E9A2EBC0-D3DD-62A3-6DC1-76815758E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897" y="3150018"/>
            <a:ext cx="1925991" cy="1349061"/>
          </a:xfrm>
          <a:prstGeom prst="rect">
            <a:avLst/>
          </a:prstGeom>
        </p:spPr>
      </p:pic>
      <p:pic>
        <p:nvPicPr>
          <p:cNvPr id="26" name="Picture 25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69BDF22E-F637-164D-6BC8-B5D1022D76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4309" y="3150019"/>
            <a:ext cx="1925991" cy="1349061"/>
          </a:xfrm>
          <a:prstGeom prst="rect">
            <a:avLst/>
          </a:prstGeo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6F6ADDB-4342-758C-08EB-34FCD8A6D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945498"/>
            <a:ext cx="7704000" cy="395400"/>
          </a:xfrm>
        </p:spPr>
        <p:txBody>
          <a:bodyPr/>
          <a:lstStyle/>
          <a:p>
            <a:pPr marL="139700" indent="0">
              <a:buNone/>
            </a:pPr>
            <a:r>
              <a:rPr lang="en-US"/>
              <a:t>TESTING FOR MONOTONCITY OF REMIANING 20 VARIABLES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AC8A5-F6B1-C995-B2C6-64E96279B1DF}"/>
              </a:ext>
            </a:extLst>
          </p:cNvPr>
          <p:cNvSpPr/>
          <p:nvPr/>
        </p:nvSpPr>
        <p:spPr>
          <a:xfrm>
            <a:off x="7482348" y="1985825"/>
            <a:ext cx="941652" cy="40341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F2B3E52-B28E-0BC8-6940-6D6726C6B6DF}"/>
              </a:ext>
            </a:extLst>
          </p:cNvPr>
          <p:cNvSpPr/>
          <p:nvPr/>
        </p:nvSpPr>
        <p:spPr>
          <a:xfrm>
            <a:off x="5439820" y="3456161"/>
            <a:ext cx="941652" cy="66961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CEBA367-6003-6657-DF56-65C512C3E9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1484" y="3176716"/>
            <a:ext cx="1887876" cy="1322363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365C59F0-AC56-AC78-297E-B2A93C1901F7}"/>
              </a:ext>
            </a:extLst>
          </p:cNvPr>
          <p:cNvSpPr/>
          <p:nvPr/>
        </p:nvSpPr>
        <p:spPr>
          <a:xfrm>
            <a:off x="7290951" y="3583563"/>
            <a:ext cx="1324446" cy="5763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47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9291-F6DF-50B3-6151-F34408E3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DROP VARIABLES WITH NO CLEAR TREND</a:t>
            </a:r>
          </a:p>
        </p:txBody>
      </p:sp>
      <p:pic>
        <p:nvPicPr>
          <p:cNvPr id="11" name="Picture 10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77520BF4-C722-F938-094D-DF8960815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5" y="1488438"/>
            <a:ext cx="1887876" cy="132236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E54DFB3-8ED2-5642-C35B-BD7F24216622}"/>
              </a:ext>
            </a:extLst>
          </p:cNvPr>
          <p:cNvSpPr/>
          <p:nvPr/>
        </p:nvSpPr>
        <p:spPr>
          <a:xfrm>
            <a:off x="938618" y="1878284"/>
            <a:ext cx="1324446" cy="5763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C04F9-982B-BC20-BE10-C876534E1F62}"/>
              </a:ext>
            </a:extLst>
          </p:cNvPr>
          <p:cNvSpPr txBox="1"/>
          <p:nvPr/>
        </p:nvSpPr>
        <p:spPr>
          <a:xfrm>
            <a:off x="438782" y="1136004"/>
            <a:ext cx="244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indent="-304800"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indent="-304800"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indent="-304800"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indent="-304800"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indent="-304800">
              <a:buClr>
                <a:schemeClr val="lt1"/>
              </a:buClr>
              <a:buSzPts val="1200"/>
              <a:buFont typeface="Montserrat"/>
              <a:buChar char="■"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None/>
            </a:pPr>
            <a:r>
              <a:rPr lang="en-US" b="1"/>
              <a:t>'MONTHS_REGISTRATION'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5E4948-F28B-079B-F7E7-A5F50B87174E}"/>
              </a:ext>
            </a:extLst>
          </p:cNvPr>
          <p:cNvSpPr txBox="1"/>
          <p:nvPr/>
        </p:nvSpPr>
        <p:spPr>
          <a:xfrm>
            <a:off x="3096169" y="1123136"/>
            <a:ext cx="244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indent="-304800"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indent="-304800"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indent="-304800"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indent="-304800"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indent="-304800">
              <a:buClr>
                <a:schemeClr val="lt1"/>
              </a:buClr>
              <a:buSzPts val="1200"/>
              <a:buFont typeface="Montserrat"/>
              <a:buChar char="■"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ctr">
              <a:buNone/>
            </a:pPr>
            <a:r>
              <a:rPr lang="en-US" b="1"/>
              <a:t>‘AMT_CREDIT'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EE65C-9731-164B-EE93-C2FDAA59ECDE}"/>
              </a:ext>
            </a:extLst>
          </p:cNvPr>
          <p:cNvSpPr txBox="1"/>
          <p:nvPr/>
        </p:nvSpPr>
        <p:spPr>
          <a:xfrm>
            <a:off x="5608997" y="1119003"/>
            <a:ext cx="28420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indent="-304800"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indent="-304800"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indent="-304800"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indent="-304800"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indent="-304800">
              <a:buClr>
                <a:schemeClr val="lt1"/>
              </a:buClr>
              <a:buSzPts val="1200"/>
              <a:buFont typeface="Montserrat"/>
              <a:buChar char="■"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ctr">
              <a:buNone/>
            </a:pPr>
            <a:r>
              <a:rPr lang="en-US" b="1"/>
              <a:t>‘SUM_AMT_CREDIT_SUM_DEBT'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B9DE8-DA25-6AA4-9B04-1AF64B24267D}"/>
              </a:ext>
            </a:extLst>
          </p:cNvPr>
          <p:cNvSpPr txBox="1"/>
          <p:nvPr/>
        </p:nvSpPr>
        <p:spPr>
          <a:xfrm>
            <a:off x="4620254" y="2932188"/>
            <a:ext cx="32461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indent="-304800"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indent="-304800"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indent="-304800"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indent="-304800"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indent="-304800">
              <a:buClr>
                <a:schemeClr val="lt1"/>
              </a:buClr>
              <a:buSzPts val="1200"/>
              <a:buFont typeface="Montserrat"/>
              <a:buChar char="■"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ctr">
              <a:buNone/>
            </a:pPr>
            <a:r>
              <a:rPr lang="en-US" b="1"/>
              <a:t>‘SUM_AMT_CREDIT_SUM_OVERDUE'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01714-55B4-C30B-1FE2-169FA32185F1}"/>
              </a:ext>
            </a:extLst>
          </p:cNvPr>
          <p:cNvSpPr txBox="1"/>
          <p:nvPr/>
        </p:nvSpPr>
        <p:spPr>
          <a:xfrm>
            <a:off x="1356561" y="2936322"/>
            <a:ext cx="28472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indent="-304800"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indent="-304800"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indent="-304800"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indent="-304800"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indent="-304800"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indent="-304800">
              <a:buClr>
                <a:schemeClr val="lt1"/>
              </a:buClr>
              <a:buSzPts val="1200"/>
              <a:buFont typeface="Montserrat"/>
              <a:buChar char="■"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ctr">
              <a:buNone/>
            </a:pPr>
            <a:r>
              <a:rPr lang="en-US" b="1"/>
              <a:t>'AVG_CNT_CREDIT_PROLONG ' </a:t>
            </a:r>
          </a:p>
        </p:txBody>
      </p:sp>
      <p:pic>
        <p:nvPicPr>
          <p:cNvPr id="5" name="Picture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0AC3D7CB-BF06-FB38-2CD8-A139BD433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07" y="3248088"/>
            <a:ext cx="2226129" cy="1544551"/>
          </a:xfrm>
          <a:prstGeom prst="rect">
            <a:avLst/>
          </a:prstGeom>
        </p:spPr>
      </p:pic>
      <p:pic>
        <p:nvPicPr>
          <p:cNvPr id="21" name="Picture 20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EB9F9E02-C171-0588-79A2-6C39C975E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034" y="3260640"/>
            <a:ext cx="2226129" cy="1559293"/>
          </a:xfrm>
          <a:prstGeom prst="rect">
            <a:avLst/>
          </a:prstGeom>
        </p:spPr>
      </p:pic>
      <p:pic>
        <p:nvPicPr>
          <p:cNvPr id="22" name="Picture 21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96A433EA-E301-5564-FC98-5E7B88AA8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016" y="1488438"/>
            <a:ext cx="1925991" cy="134906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9B0EE52-DF79-48D1-87F4-7083CDED2340}"/>
              </a:ext>
            </a:extLst>
          </p:cNvPr>
          <p:cNvSpPr/>
          <p:nvPr/>
        </p:nvSpPr>
        <p:spPr>
          <a:xfrm>
            <a:off x="3841185" y="1751585"/>
            <a:ext cx="941652" cy="66961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328622F5-CDBB-091D-DF98-192AB551C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022" y="1488438"/>
            <a:ext cx="1925991" cy="1349061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0B075C21-B6C9-814A-9E6E-929A4E795870}"/>
              </a:ext>
            </a:extLst>
          </p:cNvPr>
          <p:cNvSpPr/>
          <p:nvPr/>
        </p:nvSpPr>
        <p:spPr>
          <a:xfrm>
            <a:off x="6243344" y="1798227"/>
            <a:ext cx="1407169" cy="5763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1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996-6703-68E2-86DC-18A03D1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&amp; SCREENING </a:t>
            </a:r>
            <a:r>
              <a:rPr lang="en-US" sz="1500"/>
              <a:t>(COARSE CLASSING)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6F6ADDB-4342-758C-08EB-34FCD8A6D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Manual Adjustment for Monotonicity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2472228-C967-82A1-4F01-FE04F75829AE}"/>
              </a:ext>
            </a:extLst>
          </p:cNvPr>
          <p:cNvSpPr/>
          <p:nvPr/>
        </p:nvSpPr>
        <p:spPr>
          <a:xfrm>
            <a:off x="3399626" y="1774648"/>
            <a:ext cx="937071" cy="46828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36AD3-18A1-DCC4-1256-8133EA8B4093}"/>
              </a:ext>
            </a:extLst>
          </p:cNvPr>
          <p:cNvSpPr txBox="1"/>
          <p:nvPr/>
        </p:nvSpPr>
        <p:spPr>
          <a:xfrm>
            <a:off x="1384494" y="4298642"/>
            <a:ext cx="6375012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itchFamily="2" charset="77"/>
              </a:rPr>
              <a:t>As the </a:t>
            </a:r>
            <a:r>
              <a:rPr lang="en-US" b="1">
                <a:latin typeface="Montserrat" pitchFamily="2" charset="77"/>
              </a:rPr>
              <a:t>loan annuity amount increases</a:t>
            </a:r>
            <a:r>
              <a:rPr lang="en-US">
                <a:latin typeface="Montserrat" pitchFamily="2" charset="77"/>
              </a:rPr>
              <a:t>, there is a </a:t>
            </a:r>
            <a:r>
              <a:rPr lang="en-US" b="1">
                <a:latin typeface="Montserrat" pitchFamily="2" charset="77"/>
              </a:rPr>
              <a:t>lower probability of default </a:t>
            </a:r>
            <a:r>
              <a:rPr lang="en-US">
                <a:latin typeface="Montserrat" pitchFamily="2" charset="77"/>
              </a:rPr>
              <a:t>due to borrower having a better historical credit score</a:t>
            </a:r>
          </a:p>
        </p:txBody>
      </p:sp>
      <p:pic>
        <p:nvPicPr>
          <p:cNvPr id="7" name="Picture 6" descr="A graph with blue and pink bars and numbers&#10;&#10;Description automatically generated">
            <a:extLst>
              <a:ext uri="{FF2B5EF4-FFF2-40B4-BE49-F238E27FC236}">
                <a16:creationId xmlns:a16="http://schemas.microsoft.com/office/drawing/2014/main" id="{C260E58B-3DA3-7CC0-653D-237E3216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60" y="1302859"/>
            <a:ext cx="2015660" cy="1411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5BC2A2-D200-144E-C851-85FDC6F4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503" y="1302859"/>
            <a:ext cx="2015660" cy="141187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5E3CB9C-21C1-61B8-E5A7-59E596C46B7A}"/>
              </a:ext>
            </a:extLst>
          </p:cNvPr>
          <p:cNvSpPr/>
          <p:nvPr/>
        </p:nvSpPr>
        <p:spPr>
          <a:xfrm>
            <a:off x="5451657" y="3262087"/>
            <a:ext cx="937071" cy="46828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0586BB3B-C326-C09C-B639-5F5B0B1A9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129" y="2805894"/>
            <a:ext cx="2005494" cy="1404750"/>
          </a:xfrm>
          <a:prstGeom prst="rect">
            <a:avLst/>
          </a:prstGeom>
        </p:spPr>
      </p:pic>
      <p:pic>
        <p:nvPicPr>
          <p:cNvPr id="9" name="Picture 8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7226127C-F73B-2888-3B1E-7EB77B39A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763" y="2806788"/>
            <a:ext cx="2005495" cy="14047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0796D9F-6893-6312-1376-BBB61887A56C}"/>
              </a:ext>
            </a:extLst>
          </p:cNvPr>
          <p:cNvSpPr/>
          <p:nvPr/>
        </p:nvSpPr>
        <p:spPr>
          <a:xfrm>
            <a:off x="1179270" y="1632243"/>
            <a:ext cx="1429516" cy="7531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305B08-66C8-D21F-2D19-F57BD59804DA}"/>
              </a:ext>
            </a:extLst>
          </p:cNvPr>
          <p:cNvSpPr/>
          <p:nvPr/>
        </p:nvSpPr>
        <p:spPr>
          <a:xfrm>
            <a:off x="3278095" y="3037988"/>
            <a:ext cx="1180134" cy="7531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4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996-6703-68E2-86DC-18A03D1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&amp; SCREENING </a:t>
            </a:r>
            <a:r>
              <a:rPr lang="en-US" sz="1500"/>
              <a:t>(COARSE CLASSING)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6F6ADDB-4342-758C-08EB-34FCD8A6D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Manual Adjustment for Monotonicity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2472228-C967-82A1-4F01-FE04F75829AE}"/>
              </a:ext>
            </a:extLst>
          </p:cNvPr>
          <p:cNvSpPr/>
          <p:nvPr/>
        </p:nvSpPr>
        <p:spPr>
          <a:xfrm>
            <a:off x="4103464" y="2337605"/>
            <a:ext cx="937071" cy="46828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blue and red bars and numbers&#10;&#10;Description automatically generated">
            <a:extLst>
              <a:ext uri="{FF2B5EF4-FFF2-40B4-BE49-F238E27FC236}">
                <a16:creationId xmlns:a16="http://schemas.microsoft.com/office/drawing/2014/main" id="{E5839B88-D917-6291-8CB2-6BEDD06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72" y="1505636"/>
            <a:ext cx="3044081" cy="2132228"/>
          </a:xfrm>
          <a:prstGeom prst="rect">
            <a:avLst/>
          </a:prstGeom>
        </p:spPr>
      </p:pic>
      <p:pic>
        <p:nvPicPr>
          <p:cNvPr id="10" name="Picture 9" descr="A graph with blue and red bars and numbers&#10;&#10;Description automatically generated">
            <a:extLst>
              <a:ext uri="{FF2B5EF4-FFF2-40B4-BE49-F238E27FC236}">
                <a16:creationId xmlns:a16="http://schemas.microsoft.com/office/drawing/2014/main" id="{48B06D05-83C6-CFBF-A83B-D3054F8F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47" y="1505636"/>
            <a:ext cx="3044081" cy="21322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254D15-031E-B9AD-524E-DA4E854E6CCF}"/>
              </a:ext>
            </a:extLst>
          </p:cNvPr>
          <p:cNvSpPr/>
          <p:nvPr/>
        </p:nvSpPr>
        <p:spPr>
          <a:xfrm>
            <a:off x="1231279" y="1985825"/>
            <a:ext cx="1180134" cy="7531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51DE4-A400-F57E-4DCD-7FE2568D5C7D}"/>
              </a:ext>
            </a:extLst>
          </p:cNvPr>
          <p:cNvSpPr txBox="1"/>
          <p:nvPr/>
        </p:nvSpPr>
        <p:spPr>
          <a:xfrm>
            <a:off x="2048988" y="3989185"/>
            <a:ext cx="5046024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itchFamily="2" charset="77"/>
              </a:rPr>
              <a:t>As </a:t>
            </a:r>
            <a:r>
              <a:rPr lang="en-US" b="1">
                <a:latin typeface="Montserrat" pitchFamily="2" charset="77"/>
              </a:rPr>
              <a:t>the total income of the client increases</a:t>
            </a:r>
            <a:r>
              <a:rPr lang="en-US">
                <a:latin typeface="Montserrat" pitchFamily="2" charset="77"/>
              </a:rPr>
              <a:t>, there is a </a:t>
            </a:r>
            <a:r>
              <a:rPr lang="en-US" b="1">
                <a:latin typeface="Montserrat" pitchFamily="2" charset="77"/>
              </a:rPr>
              <a:t>lower probability of default </a:t>
            </a:r>
            <a:r>
              <a:rPr lang="en-US">
                <a:latin typeface="Montserrat" pitchFamily="2" charset="77"/>
              </a:rPr>
              <a:t>due to borrower being more capable to repay the loan</a:t>
            </a:r>
          </a:p>
        </p:txBody>
      </p:sp>
    </p:spTree>
    <p:extLst>
      <p:ext uri="{BB962C8B-B14F-4D97-AF65-F5344CB8AC3E}">
        <p14:creationId xmlns:p14="http://schemas.microsoft.com/office/powerpoint/2010/main" val="3251867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996-6703-68E2-86DC-18A03D1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&amp; SCREENING </a:t>
            </a:r>
            <a:r>
              <a:rPr lang="en-US" sz="1500"/>
              <a:t>(COARSE CLASSING)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6F6ADDB-4342-758C-08EB-34FCD8A6D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Manual Adjustment for Monotonicity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2472228-C967-82A1-4F01-FE04F75829AE}"/>
              </a:ext>
            </a:extLst>
          </p:cNvPr>
          <p:cNvSpPr/>
          <p:nvPr/>
        </p:nvSpPr>
        <p:spPr>
          <a:xfrm>
            <a:off x="4103464" y="2337605"/>
            <a:ext cx="937071" cy="46828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3412C190-F22A-1699-3035-62E4823F3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72" y="1505636"/>
            <a:ext cx="3044081" cy="2132228"/>
          </a:xfrm>
          <a:prstGeom prst="rect">
            <a:avLst/>
          </a:prstGeom>
        </p:spPr>
      </p:pic>
      <p:pic>
        <p:nvPicPr>
          <p:cNvPr id="10" name="Picture 9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472B56E5-0C12-AC3E-7343-5D9569878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547" y="1505636"/>
            <a:ext cx="3044081" cy="21322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54DDA5A-825E-7A80-6DB6-00E6BF311E56}"/>
              </a:ext>
            </a:extLst>
          </p:cNvPr>
          <p:cNvSpPr/>
          <p:nvPr/>
        </p:nvSpPr>
        <p:spPr>
          <a:xfrm>
            <a:off x="1231278" y="2181507"/>
            <a:ext cx="1776418" cy="7531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047E7-3E19-0053-B50D-A625F470D219}"/>
              </a:ext>
            </a:extLst>
          </p:cNvPr>
          <p:cNvSpPr txBox="1"/>
          <p:nvPr/>
        </p:nvSpPr>
        <p:spPr>
          <a:xfrm>
            <a:off x="1552451" y="3989185"/>
            <a:ext cx="6039098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itchFamily="2" charset="77"/>
              </a:rPr>
              <a:t>As the </a:t>
            </a:r>
            <a:r>
              <a:rPr lang="en-US" b="1">
                <a:latin typeface="Montserrat" pitchFamily="2" charset="77"/>
              </a:rPr>
              <a:t>age of the client increases</a:t>
            </a:r>
            <a:r>
              <a:rPr lang="en-US">
                <a:latin typeface="Montserrat" pitchFamily="2" charset="77"/>
              </a:rPr>
              <a:t>, there is a </a:t>
            </a:r>
            <a:r>
              <a:rPr lang="en-US" b="1">
                <a:latin typeface="Montserrat" pitchFamily="2" charset="77"/>
              </a:rPr>
              <a:t>lower probability of default</a:t>
            </a:r>
            <a:r>
              <a:rPr lang="en-US">
                <a:latin typeface="Montserrat" pitchFamily="2" charset="77"/>
              </a:rPr>
              <a:t> due to the borrower having more working experience with higher income thus being more capable to repay the loan </a:t>
            </a:r>
          </a:p>
        </p:txBody>
      </p:sp>
    </p:spTree>
    <p:extLst>
      <p:ext uri="{BB962C8B-B14F-4D97-AF65-F5344CB8AC3E}">
        <p14:creationId xmlns:p14="http://schemas.microsoft.com/office/powerpoint/2010/main" val="1266830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996-6703-68E2-86DC-18A03D1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&amp; SCREENING </a:t>
            </a:r>
            <a:r>
              <a:rPr lang="en-US" sz="1500"/>
              <a:t>(COARSE CLASSING)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6F6ADDB-4342-758C-08EB-34FCD8A6D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Manual Adjustment for Monotonicity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2472228-C967-82A1-4F01-FE04F75829AE}"/>
              </a:ext>
            </a:extLst>
          </p:cNvPr>
          <p:cNvSpPr/>
          <p:nvPr/>
        </p:nvSpPr>
        <p:spPr>
          <a:xfrm>
            <a:off x="4103464" y="2337605"/>
            <a:ext cx="937071" cy="46828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ED37C62A-0425-D1A3-162E-3D32393C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72" y="1505636"/>
            <a:ext cx="3044081" cy="2132228"/>
          </a:xfrm>
          <a:prstGeom prst="rect">
            <a:avLst/>
          </a:prstGeom>
        </p:spPr>
      </p:pic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C8FA400-17E5-E457-45AE-7639C455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547" y="1505636"/>
            <a:ext cx="3044081" cy="21322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C5B4417-21B0-E737-35B5-1483455446D6}"/>
              </a:ext>
            </a:extLst>
          </p:cNvPr>
          <p:cNvSpPr/>
          <p:nvPr/>
        </p:nvSpPr>
        <p:spPr>
          <a:xfrm>
            <a:off x="1320643" y="2062588"/>
            <a:ext cx="1429516" cy="7531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64CD4-C25F-EA80-6B7D-E3A11721A030}"/>
              </a:ext>
            </a:extLst>
          </p:cNvPr>
          <p:cNvSpPr txBox="1"/>
          <p:nvPr/>
        </p:nvSpPr>
        <p:spPr>
          <a:xfrm>
            <a:off x="2048988" y="3989185"/>
            <a:ext cx="5046024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itchFamily="2" charset="77"/>
              </a:rPr>
              <a:t>As the </a:t>
            </a:r>
            <a:r>
              <a:rPr lang="en-US" b="1">
                <a:latin typeface="Montserrat" pitchFamily="2" charset="77"/>
              </a:rPr>
              <a:t>amount of the housing loan increase</a:t>
            </a:r>
            <a:r>
              <a:rPr lang="en-US">
                <a:latin typeface="Montserrat" pitchFamily="2" charset="77"/>
              </a:rPr>
              <a:t>, there is a </a:t>
            </a:r>
            <a:r>
              <a:rPr lang="en-US" b="1">
                <a:latin typeface="Montserrat" pitchFamily="2" charset="77"/>
              </a:rPr>
              <a:t>lower probability of default</a:t>
            </a:r>
            <a:r>
              <a:rPr lang="en-US">
                <a:latin typeface="Montserrat" pitchFamily="2" charset="77"/>
              </a:rPr>
              <a:t> as the interest charged / collateral is probably of higher value</a:t>
            </a:r>
          </a:p>
        </p:txBody>
      </p:sp>
    </p:spTree>
    <p:extLst>
      <p:ext uri="{BB962C8B-B14F-4D97-AF65-F5344CB8AC3E}">
        <p14:creationId xmlns:p14="http://schemas.microsoft.com/office/powerpoint/2010/main" val="30250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996-6703-68E2-86DC-18A03D1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&amp; SCREENING </a:t>
            </a:r>
            <a:r>
              <a:rPr lang="en-US" sz="1500"/>
              <a:t>(COARSE CLASSING)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6F6ADDB-4342-758C-08EB-34FCD8A6D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Manual Adjustment for Monotonicity</a:t>
            </a:r>
          </a:p>
        </p:txBody>
      </p:sp>
      <p:pic>
        <p:nvPicPr>
          <p:cNvPr id="16" name="Picture 15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931B4E7C-C0FA-A00C-F70D-F88EFBBE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3" y="1517508"/>
            <a:ext cx="3044081" cy="210848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0CAC8A5-F6B1-C995-B2C6-64E96279B1DF}"/>
              </a:ext>
            </a:extLst>
          </p:cNvPr>
          <p:cNvSpPr/>
          <p:nvPr/>
        </p:nvSpPr>
        <p:spPr>
          <a:xfrm>
            <a:off x="1177242" y="2201016"/>
            <a:ext cx="1837687" cy="578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EA20BA4-EE24-AF9E-3597-BA182184733F}"/>
              </a:ext>
            </a:extLst>
          </p:cNvPr>
          <p:cNvSpPr/>
          <p:nvPr/>
        </p:nvSpPr>
        <p:spPr>
          <a:xfrm>
            <a:off x="4103464" y="2337605"/>
            <a:ext cx="937071" cy="46828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D45C14C4-1CFA-64A6-991A-38CEF46C7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805" y="1517507"/>
            <a:ext cx="3010183" cy="2108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72A7B6-93BB-C140-7195-456DC751F3F9}"/>
              </a:ext>
            </a:extLst>
          </p:cNvPr>
          <p:cNvSpPr txBox="1"/>
          <p:nvPr/>
        </p:nvSpPr>
        <p:spPr>
          <a:xfrm>
            <a:off x="2048988" y="3989185"/>
            <a:ext cx="504602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itchFamily="2" charset="77"/>
              </a:rPr>
              <a:t>Areas with </a:t>
            </a:r>
            <a:r>
              <a:rPr lang="en-US" b="1">
                <a:latin typeface="Montserrat" pitchFamily="2" charset="77"/>
              </a:rPr>
              <a:t>high population density </a:t>
            </a:r>
            <a:r>
              <a:rPr lang="en-US">
                <a:latin typeface="Montserrat" pitchFamily="2" charset="77"/>
              </a:rPr>
              <a:t>usually have a </a:t>
            </a:r>
            <a:r>
              <a:rPr lang="en-US" b="1">
                <a:latin typeface="Montserrat" pitchFamily="2" charset="77"/>
              </a:rPr>
              <a:t>lower probability of default</a:t>
            </a:r>
            <a:endParaRPr lang="en-US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5111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996-6703-68E2-86DC-18A03D1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&amp; SCREENING </a:t>
            </a:r>
            <a:r>
              <a:rPr lang="en-US" sz="1500"/>
              <a:t>(COARSE CLASSING)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6F6ADDB-4342-758C-08EB-34FCD8A6D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1"/>
              <a:t>Final List of Variables – 14 Variables</a:t>
            </a:r>
          </a:p>
        </p:txBody>
      </p:sp>
      <p:graphicFrame>
        <p:nvGraphicFramePr>
          <p:cNvPr id="5" name="Google Shape;1854;p40">
            <a:extLst>
              <a:ext uri="{FF2B5EF4-FFF2-40B4-BE49-F238E27FC236}">
                <a16:creationId xmlns:a16="http://schemas.microsoft.com/office/drawing/2014/main" id="{DBABC488-6F34-8017-BFA6-5CC0D86A75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69395"/>
              </p:ext>
            </p:extLst>
          </p:nvPr>
        </p:nvGraphicFramePr>
        <p:xfrm>
          <a:off x="274320" y="1413125"/>
          <a:ext cx="4313352" cy="2834400"/>
        </p:xfrm>
        <a:graphic>
          <a:graphicData uri="http://schemas.openxmlformats.org/drawingml/2006/table">
            <a:tbl>
              <a:tblPr>
                <a:noFill/>
                <a:tableStyleId>{C18F5E0A-E8ED-4519-B844-774A81DB5608}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2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VARIABLES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IV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PREDICTOR STRENGTH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EXT_SOURCE_3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0.2869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Medium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EXT_SOURCE_2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0.2663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Medium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EXT_SOURCE_1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0.1727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Medium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ORGANISATION_TYPE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0.1437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Medium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OCCUPATION_TYPE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0.0858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27615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MONTHS_EMPLOYED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0.0842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83466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REGION_RATING_CLIENT_W_CITY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0.0604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119829"/>
                  </a:ext>
                </a:extLst>
              </a:tr>
            </a:tbl>
          </a:graphicData>
        </a:graphic>
      </p:graphicFrame>
      <p:graphicFrame>
        <p:nvGraphicFramePr>
          <p:cNvPr id="6" name="Google Shape;1854;p40">
            <a:extLst>
              <a:ext uri="{FF2B5EF4-FFF2-40B4-BE49-F238E27FC236}">
                <a16:creationId xmlns:a16="http://schemas.microsoft.com/office/drawing/2014/main" id="{23180335-95AB-B79C-89AA-776552F18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522520"/>
              </p:ext>
            </p:extLst>
          </p:nvPr>
        </p:nvGraphicFramePr>
        <p:xfrm>
          <a:off x="4657928" y="1413125"/>
          <a:ext cx="4313352" cy="2834400"/>
        </p:xfrm>
        <a:graphic>
          <a:graphicData uri="http://schemas.openxmlformats.org/drawingml/2006/table">
            <a:tbl>
              <a:tblPr>
                <a:noFill/>
                <a:tableStyleId>{C18F5E0A-E8ED-4519-B844-774A81DB5608}</a:tableStyleId>
              </a:tblPr>
              <a:tblGrid>
                <a:gridCol w="240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2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VARIABLES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IV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PREDICTOR STRENGTH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NAME_INCOME_TYPE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0.0538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NAME_EDUCATION_TYPE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0.0436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4C4557"/>
                          </a:solidFill>
                          <a:effectLst/>
                          <a:uLnTx/>
                          <a:uFillTx/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0.0357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4C4557"/>
                          </a:solidFill>
                          <a:effectLst/>
                          <a:uLnTx/>
                          <a:uFillTx/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REGION_POPULATION_RELATIVE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0.0336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4C4557"/>
                          </a:solidFill>
                          <a:effectLst/>
                          <a:uLnTx/>
                          <a:uFillTx/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AMT_INCOME_TOTAL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0.0289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4C4557"/>
                          </a:solidFill>
                          <a:effectLst/>
                          <a:uLnTx/>
                          <a:uFillTx/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927615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SUM_AMT_ANNUITY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0.0210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4C4557"/>
                          </a:solidFill>
                          <a:effectLst/>
                          <a:uLnTx/>
                          <a:uFillTx/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83466"/>
                  </a:ext>
                </a:extLst>
              </a:tr>
              <a:tr h="317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NAME_TYPE_SUITE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0.0200</a:t>
                      </a: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4C4557"/>
                          </a:solidFill>
                          <a:effectLst/>
                          <a:uLnTx/>
                          <a:uFillTx/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135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810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6D83-BECF-FE7F-2735-F235EA43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SCORECARD</a:t>
            </a:r>
          </a:p>
        </p:txBody>
      </p:sp>
      <p:sp>
        <p:nvSpPr>
          <p:cNvPr id="13" name="Google Shape;1908;p44">
            <a:extLst>
              <a:ext uri="{FF2B5EF4-FFF2-40B4-BE49-F238E27FC236}">
                <a16:creationId xmlns:a16="http://schemas.microsoft.com/office/drawing/2014/main" id="{BA1CE34B-21F5-9383-C0CB-C7183F127CCD}"/>
              </a:ext>
            </a:extLst>
          </p:cNvPr>
          <p:cNvSpPr/>
          <p:nvPr/>
        </p:nvSpPr>
        <p:spPr>
          <a:xfrm>
            <a:off x="488577" y="1242678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909;p44">
            <a:extLst>
              <a:ext uri="{FF2B5EF4-FFF2-40B4-BE49-F238E27FC236}">
                <a16:creationId xmlns:a16="http://schemas.microsoft.com/office/drawing/2014/main" id="{B47D51D9-1508-8AB8-92B8-2166CB538D3E}"/>
              </a:ext>
            </a:extLst>
          </p:cNvPr>
          <p:cNvSpPr txBox="1"/>
          <p:nvPr/>
        </p:nvSpPr>
        <p:spPr>
          <a:xfrm>
            <a:off x="800002" y="1143405"/>
            <a:ext cx="7704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Create TRAIN &amp; TEST data (70 / 30)</a:t>
            </a:r>
          </a:p>
        </p:txBody>
      </p:sp>
      <p:sp>
        <p:nvSpPr>
          <p:cNvPr id="15" name="Google Shape;1910;p44">
            <a:extLst>
              <a:ext uri="{FF2B5EF4-FFF2-40B4-BE49-F238E27FC236}">
                <a16:creationId xmlns:a16="http://schemas.microsoft.com/office/drawing/2014/main" id="{996CE997-4ACC-96EB-F05B-AE151E969BBB}"/>
              </a:ext>
            </a:extLst>
          </p:cNvPr>
          <p:cNvSpPr txBox="1"/>
          <p:nvPr/>
        </p:nvSpPr>
        <p:spPr>
          <a:xfrm>
            <a:off x="800002" y="1376365"/>
            <a:ext cx="5717756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1"/>
                </a:solidFill>
                <a:latin typeface="Montserrat"/>
              </a:rPr>
              <a:t>train, test </a:t>
            </a:r>
            <a:r>
              <a:rPr lang="en-US" sz="1200">
                <a:solidFill>
                  <a:srgbClr val="7030A0"/>
                </a:solidFill>
                <a:latin typeface="Montserrat"/>
              </a:rPr>
              <a:t>=</a:t>
            </a:r>
            <a:r>
              <a:rPr lang="en-US" sz="120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Montserrat"/>
              </a:rPr>
              <a:t>sc.split_df</a:t>
            </a:r>
            <a:r>
              <a:rPr lang="en-US" sz="1200">
                <a:solidFill>
                  <a:schemeClr val="dk1"/>
                </a:solidFill>
                <a:latin typeface="Montserrat"/>
              </a:rPr>
              <a:t>(</a:t>
            </a:r>
            <a:r>
              <a:rPr lang="en-US" sz="1200" err="1">
                <a:solidFill>
                  <a:schemeClr val="dk1"/>
                </a:solidFill>
                <a:latin typeface="Montserrat"/>
              </a:rPr>
              <a:t>df</a:t>
            </a:r>
            <a:r>
              <a:rPr lang="en-US" sz="1200">
                <a:solidFill>
                  <a:schemeClr val="dk1"/>
                </a:solidFill>
                <a:latin typeface="Montserrat"/>
              </a:rPr>
              <a:t>, </a:t>
            </a:r>
            <a:r>
              <a:rPr lang="en-US" sz="1200">
                <a:solidFill>
                  <a:schemeClr val="bg1"/>
                </a:solidFill>
                <a:latin typeface="Montserrat"/>
              </a:rPr>
              <a:t>'TARGET'</a:t>
            </a:r>
            <a:r>
              <a:rPr lang="en-US" sz="1200">
                <a:solidFill>
                  <a:schemeClr val="dk1"/>
                </a:solidFill>
                <a:latin typeface="Montserrat"/>
              </a:rPr>
              <a:t>, ratio</a:t>
            </a:r>
            <a:r>
              <a:rPr lang="en-US" sz="1200">
                <a:solidFill>
                  <a:srgbClr val="7030A0"/>
                </a:solidFill>
                <a:latin typeface="Montserrat"/>
              </a:rPr>
              <a:t>=</a:t>
            </a:r>
            <a:r>
              <a:rPr lang="en-US" sz="1200">
                <a:solidFill>
                  <a:srgbClr val="53A789"/>
                </a:solidFill>
                <a:latin typeface="Montserrat"/>
              </a:rPr>
              <a:t>0.7</a:t>
            </a:r>
            <a:r>
              <a:rPr lang="en-US" sz="1200">
                <a:solidFill>
                  <a:schemeClr val="dk1"/>
                </a:solidFill>
                <a:latin typeface="Montserrat"/>
              </a:rPr>
              <a:t>).values()</a:t>
            </a:r>
          </a:p>
        </p:txBody>
      </p:sp>
      <p:sp>
        <p:nvSpPr>
          <p:cNvPr id="16" name="Google Shape;1909;p44">
            <a:extLst>
              <a:ext uri="{FF2B5EF4-FFF2-40B4-BE49-F238E27FC236}">
                <a16:creationId xmlns:a16="http://schemas.microsoft.com/office/drawing/2014/main" id="{7640A170-F1C4-EC41-4968-C208F9F6B303}"/>
              </a:ext>
            </a:extLst>
          </p:cNvPr>
          <p:cNvSpPr txBox="1"/>
          <p:nvPr/>
        </p:nvSpPr>
        <p:spPr>
          <a:xfrm>
            <a:off x="805472" y="1800865"/>
            <a:ext cx="581349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WOE Encoding </a:t>
            </a:r>
            <a:r>
              <a:rPr lang="en-SG">
                <a:solidFill>
                  <a:srgbClr val="BD6877"/>
                </a:solidFill>
                <a:latin typeface="Raleway Black"/>
                <a:ea typeface="Raleway Black"/>
                <a:cs typeface="Raleway Black"/>
                <a:sym typeface="Raleway Black"/>
              </a:rPr>
              <a:t>(convert variables value into WOE values)</a:t>
            </a:r>
          </a:p>
        </p:txBody>
      </p:sp>
      <p:sp>
        <p:nvSpPr>
          <p:cNvPr id="17" name="Google Shape;1910;p44">
            <a:extLst>
              <a:ext uri="{FF2B5EF4-FFF2-40B4-BE49-F238E27FC236}">
                <a16:creationId xmlns:a16="http://schemas.microsoft.com/office/drawing/2014/main" id="{8601DAAC-BA6F-B367-B1E3-8CB25B093369}"/>
              </a:ext>
            </a:extLst>
          </p:cNvPr>
          <p:cNvSpPr txBox="1"/>
          <p:nvPr/>
        </p:nvSpPr>
        <p:spPr>
          <a:xfrm>
            <a:off x="760422" y="2076379"/>
            <a:ext cx="3811578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dk1"/>
                </a:solidFill>
                <a:latin typeface="Montserrat"/>
              </a:rPr>
              <a:t>train_woe</a:t>
            </a:r>
            <a:r>
              <a:rPr lang="en-US" sz="120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1200">
                <a:solidFill>
                  <a:srgbClr val="7030A0"/>
                </a:solidFill>
                <a:latin typeface="Montserrat"/>
              </a:rPr>
              <a:t>=</a:t>
            </a:r>
            <a:r>
              <a:rPr lang="en-US" sz="120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Montserrat"/>
              </a:rPr>
              <a:t>sc.woebin_ply</a:t>
            </a:r>
            <a:r>
              <a:rPr lang="en-US" sz="1200">
                <a:solidFill>
                  <a:schemeClr val="dk1"/>
                </a:solidFill>
                <a:latin typeface="Montserrat"/>
              </a:rPr>
              <a:t>(train, bins2)</a:t>
            </a:r>
          </a:p>
          <a:p>
            <a:pPr marL="330200" indent="-171450"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dk1"/>
                </a:solidFill>
                <a:latin typeface="Montserrat"/>
              </a:rPr>
              <a:t>test_woe</a:t>
            </a:r>
            <a:r>
              <a:rPr lang="en-US" sz="120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1200">
                <a:solidFill>
                  <a:srgbClr val="7030A0"/>
                </a:solidFill>
                <a:latin typeface="Montserrat"/>
              </a:rPr>
              <a:t>=</a:t>
            </a:r>
            <a:r>
              <a:rPr lang="en-US" sz="1200">
                <a:solidFill>
                  <a:schemeClr val="dk1"/>
                </a:solidFill>
                <a:latin typeface="Montserrat"/>
              </a:rPr>
              <a:t> </a:t>
            </a:r>
            <a:r>
              <a:rPr lang="en-US" sz="1200" err="1">
                <a:solidFill>
                  <a:schemeClr val="dk1"/>
                </a:solidFill>
                <a:latin typeface="Montserrat"/>
              </a:rPr>
              <a:t>sc.woebin_ply</a:t>
            </a:r>
            <a:r>
              <a:rPr lang="en-US" sz="1200">
                <a:solidFill>
                  <a:schemeClr val="dk1"/>
                </a:solidFill>
                <a:latin typeface="Montserrat"/>
              </a:rPr>
              <a:t>(test, bins2)</a:t>
            </a:r>
          </a:p>
        </p:txBody>
      </p:sp>
      <p:sp>
        <p:nvSpPr>
          <p:cNvPr id="18" name="Google Shape;1908;p44">
            <a:extLst>
              <a:ext uri="{FF2B5EF4-FFF2-40B4-BE49-F238E27FC236}">
                <a16:creationId xmlns:a16="http://schemas.microsoft.com/office/drawing/2014/main" id="{B88B439D-59C3-1023-1FDD-359627E39D86}"/>
              </a:ext>
            </a:extLst>
          </p:cNvPr>
          <p:cNvSpPr/>
          <p:nvPr/>
        </p:nvSpPr>
        <p:spPr>
          <a:xfrm>
            <a:off x="488577" y="1900138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FC6F2B-E7FD-370C-6174-8B69AB894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7" y="2849629"/>
            <a:ext cx="7772400" cy="13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3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6D83-BECF-FE7F-2735-F235EA43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SCORECARD</a:t>
            </a:r>
          </a:p>
        </p:txBody>
      </p:sp>
      <p:sp>
        <p:nvSpPr>
          <p:cNvPr id="13" name="Google Shape;1908;p44">
            <a:extLst>
              <a:ext uri="{FF2B5EF4-FFF2-40B4-BE49-F238E27FC236}">
                <a16:creationId xmlns:a16="http://schemas.microsoft.com/office/drawing/2014/main" id="{BA1CE34B-21F5-9383-C0CB-C7183F127CCD}"/>
              </a:ext>
            </a:extLst>
          </p:cNvPr>
          <p:cNvSpPr/>
          <p:nvPr/>
        </p:nvSpPr>
        <p:spPr>
          <a:xfrm>
            <a:off x="488577" y="1242678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909;p44">
            <a:extLst>
              <a:ext uri="{FF2B5EF4-FFF2-40B4-BE49-F238E27FC236}">
                <a16:creationId xmlns:a16="http://schemas.microsoft.com/office/drawing/2014/main" id="{B47D51D9-1508-8AB8-92B8-2166CB538D3E}"/>
              </a:ext>
            </a:extLst>
          </p:cNvPr>
          <p:cNvSpPr txBox="1"/>
          <p:nvPr/>
        </p:nvSpPr>
        <p:spPr>
          <a:xfrm>
            <a:off x="714530" y="1091232"/>
            <a:ext cx="7704000" cy="6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F</a:t>
            </a:r>
            <a:r>
              <a:rPr lang="en-SG" sz="180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unction to loop from 0.50 to 0.94 positive weight to find optimal weight</a:t>
            </a:r>
          </a:p>
        </p:txBody>
      </p:sp>
      <p:sp>
        <p:nvSpPr>
          <p:cNvPr id="4" name="Google Shape;1909;p44">
            <a:extLst>
              <a:ext uri="{FF2B5EF4-FFF2-40B4-BE49-F238E27FC236}">
                <a16:creationId xmlns:a16="http://schemas.microsoft.com/office/drawing/2014/main" id="{BA29F0A3-FADC-E0E0-D979-FA37D2827DD3}"/>
              </a:ext>
            </a:extLst>
          </p:cNvPr>
          <p:cNvSpPr txBox="1"/>
          <p:nvPr/>
        </p:nvSpPr>
        <p:spPr>
          <a:xfrm>
            <a:off x="202574" y="3900822"/>
            <a:ext cx="2799180" cy="79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Balanced weight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>
                <a:solidFill>
                  <a:schemeClr val="tx1"/>
                </a:solidFill>
                <a:latin typeface="Raleway Black"/>
                <a:ea typeface="Raleway Black"/>
                <a:cs typeface="Raleway Black"/>
                <a:sym typeface="Raleway Black"/>
              </a:rPr>
              <a:t>Same as predicting all as no default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DCE0B-077F-6D58-A00D-146101671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54" y="1782081"/>
            <a:ext cx="2743220" cy="2052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A2EBA5-242E-5BFD-E3A4-E7461ADD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512" y="1782081"/>
            <a:ext cx="2871808" cy="20669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AD74EE-7217-C2F1-E865-9A5D5F7DA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566" y="1815418"/>
            <a:ext cx="2714645" cy="2000265"/>
          </a:xfrm>
          <a:prstGeom prst="rect">
            <a:avLst/>
          </a:prstGeom>
        </p:spPr>
      </p:pic>
      <p:sp>
        <p:nvSpPr>
          <p:cNvPr id="16" name="Google Shape;1909;p44">
            <a:extLst>
              <a:ext uri="{FF2B5EF4-FFF2-40B4-BE49-F238E27FC236}">
                <a16:creationId xmlns:a16="http://schemas.microsoft.com/office/drawing/2014/main" id="{D1123356-89B1-D3B5-6F37-2D39D8550008}"/>
              </a:ext>
            </a:extLst>
          </p:cNvPr>
          <p:cNvSpPr txBox="1"/>
          <p:nvPr/>
        </p:nvSpPr>
        <p:spPr>
          <a:xfrm>
            <a:off x="3162440" y="3900822"/>
            <a:ext cx="2979808" cy="79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Higher weight for default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>
                <a:solidFill>
                  <a:schemeClr val="tx1"/>
                </a:solidFill>
                <a:latin typeface="Raleway Black"/>
                <a:ea typeface="Raleway Black"/>
                <a:cs typeface="Raleway Black"/>
                <a:sym typeface="Raleway Black"/>
              </a:rPr>
              <a:t>Predicted 16% of actual defaulters. Wrongly predicted 2% as defaulters</a:t>
            </a:r>
          </a:p>
        </p:txBody>
      </p:sp>
      <p:sp>
        <p:nvSpPr>
          <p:cNvPr id="17" name="Google Shape;1909;p44">
            <a:extLst>
              <a:ext uri="{FF2B5EF4-FFF2-40B4-BE49-F238E27FC236}">
                <a16:creationId xmlns:a16="http://schemas.microsoft.com/office/drawing/2014/main" id="{F381CAB4-6414-16EC-8478-0FDA3702D655}"/>
              </a:ext>
            </a:extLst>
          </p:cNvPr>
          <p:cNvSpPr txBox="1"/>
          <p:nvPr/>
        </p:nvSpPr>
        <p:spPr>
          <a:xfrm>
            <a:off x="6116102" y="3900822"/>
            <a:ext cx="3027898" cy="98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Very high weight for default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>
                <a:solidFill>
                  <a:schemeClr val="tx1"/>
                </a:solidFill>
                <a:latin typeface="Raleway Black"/>
                <a:ea typeface="Raleway Black"/>
                <a:cs typeface="Raleway Black"/>
                <a:sym typeface="Raleway Black"/>
              </a:rPr>
              <a:t>Predicted 83% of actual defaulters, but wrongly predicted 54% as defaulters</a:t>
            </a:r>
          </a:p>
        </p:txBody>
      </p:sp>
    </p:spTree>
    <p:extLst>
      <p:ext uri="{BB962C8B-B14F-4D97-AF65-F5344CB8AC3E}">
        <p14:creationId xmlns:p14="http://schemas.microsoft.com/office/powerpoint/2010/main" val="3223876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31"/>
          <p:cNvSpPr txBox="1">
            <a:spLocks noGrp="1"/>
          </p:cNvSpPr>
          <p:nvPr>
            <p:ph type="title"/>
          </p:nvPr>
        </p:nvSpPr>
        <p:spPr>
          <a:xfrm>
            <a:off x="859225" y="2141689"/>
            <a:ext cx="4753236" cy="9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INTRODUCTIONS</a:t>
            </a:r>
            <a:endParaRPr sz="4000"/>
          </a:p>
        </p:txBody>
      </p:sp>
      <p:sp>
        <p:nvSpPr>
          <p:cNvPr id="1415" name="Google Shape;1415;p31"/>
          <p:cNvSpPr txBox="1">
            <a:spLocks noGrp="1"/>
          </p:cNvSpPr>
          <p:nvPr>
            <p:ph type="title" idx="2"/>
          </p:nvPr>
        </p:nvSpPr>
        <p:spPr>
          <a:xfrm>
            <a:off x="859225" y="1101800"/>
            <a:ext cx="1501500" cy="10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16" name="Google Shape;1416;p31"/>
          <p:cNvSpPr/>
          <p:nvPr/>
        </p:nvSpPr>
        <p:spPr>
          <a:xfrm>
            <a:off x="6367075" y="5077051"/>
            <a:ext cx="312100" cy="79099"/>
          </a:xfrm>
          <a:custGeom>
            <a:avLst/>
            <a:gdLst/>
            <a:ahLst/>
            <a:cxnLst/>
            <a:rect l="l" t="t" r="r" b="b"/>
            <a:pathLst>
              <a:path w="4249" h="936" extrusionOk="0">
                <a:moveTo>
                  <a:pt x="1027" y="0"/>
                </a:moveTo>
                <a:lnTo>
                  <a:pt x="1027" y="0"/>
                </a:lnTo>
                <a:lnTo>
                  <a:pt x="1" y="0"/>
                </a:lnTo>
                <a:lnTo>
                  <a:pt x="1" y="936"/>
                </a:lnTo>
                <a:lnTo>
                  <a:pt x="4248" y="936"/>
                </a:lnTo>
                <a:lnTo>
                  <a:pt x="42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31"/>
          <p:cNvSpPr/>
          <p:nvPr/>
        </p:nvSpPr>
        <p:spPr>
          <a:xfrm>
            <a:off x="6442512" y="5012479"/>
            <a:ext cx="294555" cy="64640"/>
          </a:xfrm>
          <a:custGeom>
            <a:avLst/>
            <a:gdLst/>
            <a:ahLst/>
            <a:cxnLst/>
            <a:rect l="l" t="t" r="r" b="b"/>
            <a:pathLst>
              <a:path w="4010" h="880" extrusionOk="0">
                <a:moveTo>
                  <a:pt x="0" y="0"/>
                </a:moveTo>
                <a:lnTo>
                  <a:pt x="0" y="879"/>
                </a:lnTo>
                <a:lnTo>
                  <a:pt x="4009" y="879"/>
                </a:lnTo>
                <a:lnTo>
                  <a:pt x="4009" y="0"/>
                </a:lnTo>
                <a:lnTo>
                  <a:pt x="81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31"/>
          <p:cNvGrpSpPr/>
          <p:nvPr/>
        </p:nvGrpSpPr>
        <p:grpSpPr>
          <a:xfrm>
            <a:off x="4678627" y="1004375"/>
            <a:ext cx="4731727" cy="4154582"/>
            <a:chOff x="4678627" y="1004375"/>
            <a:chExt cx="4731727" cy="4154582"/>
          </a:xfrm>
        </p:grpSpPr>
        <p:grpSp>
          <p:nvGrpSpPr>
            <p:cNvPr id="1419" name="Google Shape;1419;p31"/>
            <p:cNvGrpSpPr/>
            <p:nvPr/>
          </p:nvGrpSpPr>
          <p:grpSpPr>
            <a:xfrm>
              <a:off x="5176672" y="2028350"/>
              <a:ext cx="3517583" cy="1201881"/>
              <a:chOff x="5176672" y="2028350"/>
              <a:chExt cx="3517583" cy="1201881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7278829" y="2160778"/>
                <a:ext cx="1415426" cy="380324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3693" extrusionOk="0">
                    <a:moveTo>
                      <a:pt x="13743" y="3693"/>
                    </a:moveTo>
                    <a:lnTo>
                      <a:pt x="13743" y="3489"/>
                    </a:lnTo>
                    <a:cubicBezTo>
                      <a:pt x="13743" y="1555"/>
                      <a:pt x="11894" y="1"/>
                      <a:pt x="9608" y="1"/>
                    </a:cubicBezTo>
                    <a:cubicBezTo>
                      <a:pt x="7850" y="1"/>
                      <a:pt x="6359" y="943"/>
                      <a:pt x="5768" y="2230"/>
                    </a:cubicBezTo>
                    <a:cubicBezTo>
                      <a:pt x="5156" y="1674"/>
                      <a:pt x="4277" y="1323"/>
                      <a:pt x="3306" y="1323"/>
                    </a:cubicBezTo>
                    <a:cubicBezTo>
                      <a:pt x="1639" y="1323"/>
                      <a:pt x="261" y="2350"/>
                      <a:pt x="1" y="369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5176672" y="2973332"/>
                <a:ext cx="958632" cy="256898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4045" extrusionOk="0">
                    <a:moveTo>
                      <a:pt x="15065" y="4045"/>
                    </a:moveTo>
                    <a:cubicBezTo>
                      <a:pt x="15065" y="3989"/>
                      <a:pt x="15093" y="3904"/>
                      <a:pt x="15093" y="3813"/>
                    </a:cubicBezTo>
                    <a:cubicBezTo>
                      <a:pt x="15093" y="1703"/>
                      <a:pt x="13046" y="1"/>
                      <a:pt x="10550" y="1"/>
                    </a:cubicBezTo>
                    <a:cubicBezTo>
                      <a:pt x="8615" y="1"/>
                      <a:pt x="6977" y="1028"/>
                      <a:pt x="6330" y="2462"/>
                    </a:cubicBezTo>
                    <a:cubicBezTo>
                      <a:pt x="5662" y="1851"/>
                      <a:pt x="4691" y="1471"/>
                      <a:pt x="3636" y="1471"/>
                    </a:cubicBezTo>
                    <a:cubicBezTo>
                      <a:pt x="1793" y="1471"/>
                      <a:pt x="295" y="2582"/>
                      <a:pt x="0" y="40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5694158" y="2028350"/>
                <a:ext cx="657111" cy="176099"/>
              </a:xfrm>
              <a:custGeom>
                <a:avLst/>
                <a:gdLst/>
                <a:ahLst/>
                <a:cxnLst/>
                <a:rect l="l" t="t" r="r" b="b"/>
                <a:pathLst>
                  <a:path w="15093" h="4045" extrusionOk="0">
                    <a:moveTo>
                      <a:pt x="15065" y="4045"/>
                    </a:moveTo>
                    <a:cubicBezTo>
                      <a:pt x="15065" y="3989"/>
                      <a:pt x="15093" y="3904"/>
                      <a:pt x="15093" y="3813"/>
                    </a:cubicBezTo>
                    <a:cubicBezTo>
                      <a:pt x="15093" y="1703"/>
                      <a:pt x="13046" y="1"/>
                      <a:pt x="10550" y="1"/>
                    </a:cubicBezTo>
                    <a:cubicBezTo>
                      <a:pt x="8615" y="1"/>
                      <a:pt x="6977" y="1028"/>
                      <a:pt x="6330" y="2462"/>
                    </a:cubicBezTo>
                    <a:cubicBezTo>
                      <a:pt x="5662" y="1851"/>
                      <a:pt x="4691" y="1471"/>
                      <a:pt x="3636" y="1471"/>
                    </a:cubicBezTo>
                    <a:cubicBezTo>
                      <a:pt x="1793" y="1471"/>
                      <a:pt x="295" y="2582"/>
                      <a:pt x="0" y="40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3" name="Google Shape;1423;p31"/>
            <p:cNvSpPr/>
            <p:nvPr/>
          </p:nvSpPr>
          <p:spPr>
            <a:xfrm flipH="1">
              <a:off x="4678627" y="4531451"/>
              <a:ext cx="1187836" cy="615367"/>
            </a:xfrm>
            <a:custGeom>
              <a:avLst/>
              <a:gdLst/>
              <a:ahLst/>
              <a:cxnLst/>
              <a:rect l="l" t="t" r="r" b="b"/>
              <a:pathLst>
                <a:path w="49380" h="25579" extrusionOk="0">
                  <a:moveTo>
                    <a:pt x="0" y="28"/>
                  </a:moveTo>
                  <a:lnTo>
                    <a:pt x="0" y="25579"/>
                  </a:lnTo>
                  <a:lnTo>
                    <a:pt x="49379" y="25579"/>
                  </a:lnTo>
                  <a:cubicBezTo>
                    <a:pt x="45335" y="20480"/>
                    <a:pt x="38801" y="18019"/>
                    <a:pt x="32380" y="18757"/>
                  </a:cubicBezTo>
                  <a:cubicBezTo>
                    <a:pt x="32029" y="17315"/>
                    <a:pt x="31473" y="15909"/>
                    <a:pt x="30622" y="14594"/>
                  </a:cubicBezTo>
                  <a:cubicBezTo>
                    <a:pt x="27021" y="8876"/>
                    <a:pt x="19812" y="6506"/>
                    <a:pt x="13335" y="8468"/>
                  </a:cubicBezTo>
                  <a:cubicBezTo>
                    <a:pt x="13068" y="7265"/>
                    <a:pt x="12632" y="6098"/>
                    <a:pt x="11928" y="4979"/>
                  </a:cubicBezTo>
                  <a:cubicBezTo>
                    <a:pt x="10226" y="2286"/>
                    <a:pt x="7441" y="556"/>
                    <a:pt x="4424" y="0"/>
                  </a:cubicBezTo>
                  <a:lnTo>
                    <a:pt x="120" y="0"/>
                  </a:lnTo>
                  <a:cubicBezTo>
                    <a:pt x="92" y="0"/>
                    <a:pt x="29" y="28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>
              <a:off x="6632743" y="3667228"/>
              <a:ext cx="1657365" cy="1478576"/>
            </a:xfrm>
            <a:custGeom>
              <a:avLst/>
              <a:gdLst/>
              <a:ahLst/>
              <a:cxnLst/>
              <a:rect l="l" t="t" r="r" b="b"/>
              <a:pathLst>
                <a:path w="22563" h="20129" extrusionOk="0">
                  <a:moveTo>
                    <a:pt x="1" y="1"/>
                  </a:moveTo>
                  <a:lnTo>
                    <a:pt x="1" y="20129"/>
                  </a:lnTo>
                  <a:lnTo>
                    <a:pt x="22563" y="20129"/>
                  </a:lnTo>
                  <a:lnTo>
                    <a:pt x="22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5694142" y="3122708"/>
              <a:ext cx="938681" cy="2023098"/>
            </a:xfrm>
            <a:custGeom>
              <a:avLst/>
              <a:gdLst/>
              <a:ahLst/>
              <a:cxnLst/>
              <a:rect l="l" t="t" r="r" b="b"/>
              <a:pathLst>
                <a:path w="12779" h="27542" extrusionOk="0">
                  <a:moveTo>
                    <a:pt x="12547" y="7414"/>
                  </a:moveTo>
                  <a:lnTo>
                    <a:pt x="6330" y="1"/>
                  </a:lnTo>
                  <a:lnTo>
                    <a:pt x="0" y="7385"/>
                  </a:lnTo>
                  <a:lnTo>
                    <a:pt x="0" y="27542"/>
                  </a:lnTo>
                  <a:lnTo>
                    <a:pt x="12779" y="27542"/>
                  </a:lnTo>
                  <a:lnTo>
                    <a:pt x="12779" y="74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5972020" y="3632631"/>
              <a:ext cx="378734" cy="378734"/>
            </a:xfrm>
            <a:custGeom>
              <a:avLst/>
              <a:gdLst/>
              <a:ahLst/>
              <a:cxnLst/>
              <a:rect l="l" t="t" r="r" b="b"/>
              <a:pathLst>
                <a:path w="5156" h="5156" extrusionOk="0">
                  <a:moveTo>
                    <a:pt x="2575" y="5155"/>
                  </a:moveTo>
                  <a:cubicBezTo>
                    <a:pt x="3981" y="5155"/>
                    <a:pt x="5156" y="3988"/>
                    <a:pt x="5156" y="2581"/>
                  </a:cubicBezTo>
                  <a:cubicBezTo>
                    <a:pt x="5156" y="1147"/>
                    <a:pt x="3981" y="0"/>
                    <a:pt x="2575" y="0"/>
                  </a:cubicBezTo>
                  <a:cubicBezTo>
                    <a:pt x="1168" y="0"/>
                    <a:pt x="1" y="1147"/>
                    <a:pt x="1" y="2581"/>
                  </a:cubicBezTo>
                  <a:cubicBezTo>
                    <a:pt x="1" y="3988"/>
                    <a:pt x="1168" y="5155"/>
                    <a:pt x="2575" y="5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5999933" y="3632631"/>
              <a:ext cx="350821" cy="376677"/>
            </a:xfrm>
            <a:custGeom>
              <a:avLst/>
              <a:gdLst/>
              <a:ahLst/>
              <a:cxnLst/>
              <a:rect l="l" t="t" r="r" b="b"/>
              <a:pathLst>
                <a:path w="4776" h="5128" extrusionOk="0">
                  <a:moveTo>
                    <a:pt x="2406" y="0"/>
                  </a:moveTo>
                  <a:cubicBezTo>
                    <a:pt x="3721" y="92"/>
                    <a:pt x="4776" y="1203"/>
                    <a:pt x="4776" y="2581"/>
                  </a:cubicBezTo>
                  <a:cubicBezTo>
                    <a:pt x="4776" y="3925"/>
                    <a:pt x="3721" y="5043"/>
                    <a:pt x="2406" y="5127"/>
                  </a:cubicBezTo>
                  <a:cubicBezTo>
                    <a:pt x="1055" y="5043"/>
                    <a:pt x="1" y="3925"/>
                    <a:pt x="1" y="2581"/>
                  </a:cubicBezTo>
                  <a:cubicBezTo>
                    <a:pt x="1" y="1203"/>
                    <a:pt x="1055" y="92"/>
                    <a:pt x="2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6023732" y="3645559"/>
              <a:ext cx="266642" cy="320851"/>
            </a:xfrm>
            <a:custGeom>
              <a:avLst/>
              <a:gdLst/>
              <a:ahLst/>
              <a:cxnLst/>
              <a:rect l="l" t="t" r="r" b="b"/>
              <a:pathLst>
                <a:path w="3630" h="4368" extrusionOk="0">
                  <a:moveTo>
                    <a:pt x="2813" y="0"/>
                  </a:moveTo>
                  <a:cubicBezTo>
                    <a:pt x="3102" y="120"/>
                    <a:pt x="3397" y="296"/>
                    <a:pt x="3629" y="499"/>
                  </a:cubicBezTo>
                  <a:lnTo>
                    <a:pt x="612" y="4368"/>
                  </a:lnTo>
                  <a:cubicBezTo>
                    <a:pt x="352" y="4164"/>
                    <a:pt x="148" y="3896"/>
                    <a:pt x="0" y="3608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1"/>
            <p:cNvSpPr/>
            <p:nvPr/>
          </p:nvSpPr>
          <p:spPr>
            <a:xfrm>
              <a:off x="6112024" y="3723053"/>
              <a:ext cx="225874" cy="282141"/>
            </a:xfrm>
            <a:custGeom>
              <a:avLst/>
              <a:gdLst/>
              <a:ahLst/>
              <a:cxnLst/>
              <a:rect l="l" t="t" r="r" b="b"/>
              <a:pathLst>
                <a:path w="3075" h="3841" extrusionOk="0">
                  <a:moveTo>
                    <a:pt x="2870" y="0"/>
                  </a:moveTo>
                  <a:cubicBezTo>
                    <a:pt x="2955" y="120"/>
                    <a:pt x="3018" y="267"/>
                    <a:pt x="3074" y="380"/>
                  </a:cubicBezTo>
                  <a:lnTo>
                    <a:pt x="380" y="3840"/>
                  </a:lnTo>
                  <a:cubicBezTo>
                    <a:pt x="233" y="3784"/>
                    <a:pt x="113" y="3749"/>
                    <a:pt x="1" y="3692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1"/>
            <p:cNvSpPr/>
            <p:nvPr/>
          </p:nvSpPr>
          <p:spPr>
            <a:xfrm>
              <a:off x="5625388" y="3027657"/>
              <a:ext cx="2742222" cy="639646"/>
            </a:xfrm>
            <a:custGeom>
              <a:avLst/>
              <a:gdLst/>
              <a:ahLst/>
              <a:cxnLst/>
              <a:rect l="l" t="t" r="r" b="b"/>
              <a:pathLst>
                <a:path w="37332" h="8708" extrusionOk="0">
                  <a:moveTo>
                    <a:pt x="1" y="8152"/>
                  </a:moveTo>
                  <a:lnTo>
                    <a:pt x="6942" y="1"/>
                  </a:lnTo>
                  <a:lnTo>
                    <a:pt x="30446" y="1"/>
                  </a:lnTo>
                  <a:lnTo>
                    <a:pt x="37332" y="8061"/>
                  </a:lnTo>
                  <a:lnTo>
                    <a:pt x="36776" y="8708"/>
                  </a:lnTo>
                  <a:lnTo>
                    <a:pt x="13483" y="8708"/>
                  </a:lnTo>
                  <a:lnTo>
                    <a:pt x="7266" y="1295"/>
                  </a:lnTo>
                  <a:lnTo>
                    <a:pt x="908" y="8708"/>
                  </a:lnTo>
                  <a:lnTo>
                    <a:pt x="380" y="8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6615701" y="3619703"/>
              <a:ext cx="1751902" cy="47599"/>
            </a:xfrm>
            <a:custGeom>
              <a:avLst/>
              <a:gdLst/>
              <a:ahLst/>
              <a:cxnLst/>
              <a:rect l="l" t="t" r="r" b="b"/>
              <a:pathLst>
                <a:path w="23850" h="648" extrusionOk="0">
                  <a:moveTo>
                    <a:pt x="23850" y="1"/>
                  </a:moveTo>
                  <a:lnTo>
                    <a:pt x="23294" y="648"/>
                  </a:lnTo>
                  <a:lnTo>
                    <a:pt x="1" y="648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5653301" y="3101038"/>
              <a:ext cx="505811" cy="566265"/>
            </a:xfrm>
            <a:custGeom>
              <a:avLst/>
              <a:gdLst/>
              <a:ahLst/>
              <a:cxnLst/>
              <a:rect l="l" t="t" r="r" b="b"/>
              <a:pathLst>
                <a:path w="6886" h="7709" extrusionOk="0">
                  <a:moveTo>
                    <a:pt x="6654" y="0"/>
                  </a:moveTo>
                  <a:lnTo>
                    <a:pt x="0" y="7709"/>
                  </a:lnTo>
                  <a:lnTo>
                    <a:pt x="528" y="7709"/>
                  </a:lnTo>
                  <a:lnTo>
                    <a:pt x="6886" y="2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6656542" y="2995631"/>
              <a:ext cx="230502" cy="290441"/>
            </a:xfrm>
            <a:custGeom>
              <a:avLst/>
              <a:gdLst/>
              <a:ahLst/>
              <a:cxnLst/>
              <a:rect l="l" t="t" r="r" b="b"/>
              <a:pathLst>
                <a:path w="3138" h="3954" extrusionOk="0">
                  <a:moveTo>
                    <a:pt x="0" y="1"/>
                  </a:moveTo>
                  <a:lnTo>
                    <a:pt x="0" y="3953"/>
                  </a:lnTo>
                  <a:lnTo>
                    <a:pt x="3137" y="3953"/>
                  </a:lnTo>
                  <a:lnTo>
                    <a:pt x="3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6507723" y="2988946"/>
              <a:ext cx="148893" cy="297125"/>
            </a:xfrm>
            <a:custGeom>
              <a:avLst/>
              <a:gdLst/>
              <a:ahLst/>
              <a:cxnLst/>
              <a:rect l="l" t="t" r="r" b="b"/>
              <a:pathLst>
                <a:path w="2027" h="4045" extrusionOk="0">
                  <a:moveTo>
                    <a:pt x="1851" y="92"/>
                  </a:moveTo>
                  <a:lnTo>
                    <a:pt x="1851" y="92"/>
                  </a:lnTo>
                  <a:lnTo>
                    <a:pt x="1" y="0"/>
                  </a:lnTo>
                  <a:lnTo>
                    <a:pt x="1" y="1702"/>
                  </a:lnTo>
                  <a:lnTo>
                    <a:pt x="2026" y="4044"/>
                  </a:lnTo>
                  <a:lnTo>
                    <a:pt x="2026" y="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>
              <a:off x="6490682" y="2926436"/>
              <a:ext cx="153007" cy="69268"/>
            </a:xfrm>
            <a:custGeom>
              <a:avLst/>
              <a:gdLst/>
              <a:ahLst/>
              <a:cxnLst/>
              <a:rect l="l" t="t" r="r" b="b"/>
              <a:pathLst>
                <a:path w="2083" h="943" extrusionOk="0">
                  <a:moveTo>
                    <a:pt x="2083" y="64"/>
                  </a:moveTo>
                  <a:lnTo>
                    <a:pt x="1" y="0"/>
                  </a:lnTo>
                  <a:lnTo>
                    <a:pt x="1" y="851"/>
                  </a:lnTo>
                  <a:lnTo>
                    <a:pt x="2083" y="9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6643614" y="2931064"/>
              <a:ext cx="269213" cy="64640"/>
            </a:xfrm>
            <a:custGeom>
              <a:avLst/>
              <a:gdLst/>
              <a:ahLst/>
              <a:cxnLst/>
              <a:rect l="l" t="t" r="r" b="b"/>
              <a:pathLst>
                <a:path w="3665" h="880" extrusionOk="0">
                  <a:moveTo>
                    <a:pt x="1" y="880"/>
                  </a:moveTo>
                  <a:lnTo>
                    <a:pt x="3665" y="880"/>
                  </a:lnTo>
                  <a:lnTo>
                    <a:pt x="366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>
              <a:off x="7468140" y="2903151"/>
              <a:ext cx="380791" cy="486199"/>
            </a:xfrm>
            <a:custGeom>
              <a:avLst/>
              <a:gdLst/>
              <a:ahLst/>
              <a:cxnLst/>
              <a:rect l="l" t="t" r="r" b="b"/>
              <a:pathLst>
                <a:path w="5184" h="6619" extrusionOk="0">
                  <a:moveTo>
                    <a:pt x="0" y="3046"/>
                  </a:moveTo>
                  <a:lnTo>
                    <a:pt x="0" y="6619"/>
                  </a:lnTo>
                  <a:lnTo>
                    <a:pt x="5184" y="6619"/>
                  </a:lnTo>
                  <a:lnTo>
                    <a:pt x="5184" y="2751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7243884" y="3124764"/>
              <a:ext cx="224332" cy="264585"/>
            </a:xfrm>
            <a:custGeom>
              <a:avLst/>
              <a:gdLst/>
              <a:ahLst/>
              <a:cxnLst/>
              <a:rect l="l" t="t" r="r" b="b"/>
              <a:pathLst>
                <a:path w="3054" h="3602" extrusionOk="0">
                  <a:moveTo>
                    <a:pt x="2990" y="85"/>
                  </a:moveTo>
                  <a:lnTo>
                    <a:pt x="1" y="85"/>
                  </a:lnTo>
                  <a:lnTo>
                    <a:pt x="3053" y="3602"/>
                  </a:lnTo>
                  <a:lnTo>
                    <a:pt x="30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7101823" y="2780188"/>
              <a:ext cx="859203" cy="350895"/>
            </a:xfrm>
            <a:custGeom>
              <a:avLst/>
              <a:gdLst/>
              <a:ahLst/>
              <a:cxnLst/>
              <a:rect l="l" t="t" r="r" b="b"/>
              <a:pathLst>
                <a:path w="11697" h="4777" extrusionOk="0">
                  <a:moveTo>
                    <a:pt x="1" y="4045"/>
                  </a:moveTo>
                  <a:lnTo>
                    <a:pt x="3433" y="1"/>
                  </a:lnTo>
                  <a:lnTo>
                    <a:pt x="8061" y="1"/>
                  </a:lnTo>
                  <a:lnTo>
                    <a:pt x="11697" y="4045"/>
                  </a:lnTo>
                  <a:lnTo>
                    <a:pt x="11078" y="4776"/>
                  </a:lnTo>
                  <a:lnTo>
                    <a:pt x="10466" y="4776"/>
                  </a:lnTo>
                  <a:lnTo>
                    <a:pt x="7709" y="1675"/>
                  </a:lnTo>
                  <a:lnTo>
                    <a:pt x="4952" y="4776"/>
                  </a:lnTo>
                  <a:lnTo>
                    <a:pt x="556" y="47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7101823" y="2971905"/>
              <a:ext cx="90497" cy="105408"/>
            </a:xfrm>
            <a:custGeom>
              <a:avLst/>
              <a:gdLst/>
              <a:ahLst/>
              <a:cxnLst/>
              <a:rect l="l" t="t" r="r" b="b"/>
              <a:pathLst>
                <a:path w="1232" h="1435" extrusionOk="0">
                  <a:moveTo>
                    <a:pt x="1232" y="0"/>
                  </a:moveTo>
                  <a:lnTo>
                    <a:pt x="1" y="1435"/>
                  </a:lnTo>
                  <a:close/>
                </a:path>
              </a:pathLst>
            </a:custGeom>
            <a:solidFill>
              <a:srgbClr val="332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7101823" y="3077239"/>
              <a:ext cx="363823" cy="53843"/>
            </a:xfrm>
            <a:custGeom>
              <a:avLst/>
              <a:gdLst/>
              <a:ahLst/>
              <a:cxnLst/>
              <a:rect l="l" t="t" r="r" b="b"/>
              <a:pathLst>
                <a:path w="4953" h="733" extrusionOk="0">
                  <a:moveTo>
                    <a:pt x="1" y="1"/>
                  </a:moveTo>
                  <a:lnTo>
                    <a:pt x="556" y="732"/>
                  </a:lnTo>
                  <a:lnTo>
                    <a:pt x="4952" y="732"/>
                  </a:lnTo>
                  <a:lnTo>
                    <a:pt x="45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7668083" y="2877369"/>
              <a:ext cx="247470" cy="253714"/>
            </a:xfrm>
            <a:custGeom>
              <a:avLst/>
              <a:gdLst/>
              <a:ahLst/>
              <a:cxnLst/>
              <a:rect l="l" t="t" r="r" b="b"/>
              <a:pathLst>
                <a:path w="3369" h="3454" extrusionOk="0">
                  <a:moveTo>
                    <a:pt x="3369" y="3453"/>
                  </a:moveTo>
                  <a:lnTo>
                    <a:pt x="2757" y="3453"/>
                  </a:lnTo>
                  <a:lnTo>
                    <a:pt x="0" y="35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>
              <a:off x="7101823" y="2780188"/>
              <a:ext cx="592121" cy="297125"/>
            </a:xfrm>
            <a:custGeom>
              <a:avLst/>
              <a:gdLst/>
              <a:ahLst/>
              <a:cxnLst/>
              <a:rect l="l" t="t" r="r" b="b"/>
              <a:pathLst>
                <a:path w="8061" h="4045" extrusionOk="0">
                  <a:moveTo>
                    <a:pt x="4516" y="4045"/>
                  </a:moveTo>
                  <a:lnTo>
                    <a:pt x="1" y="4045"/>
                  </a:lnTo>
                  <a:lnTo>
                    <a:pt x="3433" y="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rgbClr val="332B45">
                <a:alpha val="568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>
              <a:off x="7555919" y="3081426"/>
              <a:ext cx="226388" cy="245413"/>
            </a:xfrm>
            <a:custGeom>
              <a:avLst/>
              <a:gdLst/>
              <a:ahLst/>
              <a:cxnLst/>
              <a:rect l="l" t="t" r="r" b="b"/>
              <a:pathLst>
                <a:path w="3082" h="3341" extrusionOk="0">
                  <a:moveTo>
                    <a:pt x="1" y="3341"/>
                  </a:moveTo>
                  <a:lnTo>
                    <a:pt x="3081" y="3341"/>
                  </a:lnTo>
                  <a:lnTo>
                    <a:pt x="308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1"/>
            <p:cNvSpPr/>
            <p:nvPr/>
          </p:nvSpPr>
          <p:spPr>
            <a:xfrm>
              <a:off x="7555919" y="3081426"/>
              <a:ext cx="196419" cy="245413"/>
            </a:xfrm>
            <a:custGeom>
              <a:avLst/>
              <a:gdLst/>
              <a:ahLst/>
              <a:cxnLst/>
              <a:rect l="l" t="t" r="r" b="b"/>
              <a:pathLst>
                <a:path w="2674" h="3341" extrusionOk="0">
                  <a:moveTo>
                    <a:pt x="1" y="3341"/>
                  </a:moveTo>
                  <a:lnTo>
                    <a:pt x="2673" y="3341"/>
                  </a:lnTo>
                  <a:lnTo>
                    <a:pt x="267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1"/>
            <p:cNvSpPr/>
            <p:nvPr/>
          </p:nvSpPr>
          <p:spPr>
            <a:xfrm>
              <a:off x="7610201" y="3123222"/>
              <a:ext cx="74998" cy="81241"/>
            </a:xfrm>
            <a:custGeom>
              <a:avLst/>
              <a:gdLst/>
              <a:ahLst/>
              <a:cxnLst/>
              <a:rect l="l" t="t" r="r" b="b"/>
              <a:pathLst>
                <a:path w="1021" h="1106" extrusionOk="0">
                  <a:moveTo>
                    <a:pt x="936" y="1"/>
                  </a:moveTo>
                  <a:cubicBezTo>
                    <a:pt x="915" y="1"/>
                    <a:pt x="894" y="8"/>
                    <a:pt x="879" y="22"/>
                  </a:cubicBezTo>
                  <a:lnTo>
                    <a:pt x="28" y="957"/>
                  </a:lnTo>
                  <a:cubicBezTo>
                    <a:pt x="0" y="985"/>
                    <a:pt x="0" y="1049"/>
                    <a:pt x="57" y="1077"/>
                  </a:cubicBezTo>
                  <a:cubicBezTo>
                    <a:pt x="57" y="1105"/>
                    <a:pt x="85" y="1105"/>
                    <a:pt x="85" y="1105"/>
                  </a:cubicBezTo>
                  <a:cubicBezTo>
                    <a:pt x="113" y="1105"/>
                    <a:pt x="141" y="1077"/>
                    <a:pt x="141" y="1077"/>
                  </a:cubicBezTo>
                  <a:lnTo>
                    <a:pt x="992" y="134"/>
                  </a:lnTo>
                  <a:cubicBezTo>
                    <a:pt x="1020" y="106"/>
                    <a:pt x="1020" y="50"/>
                    <a:pt x="992" y="22"/>
                  </a:cubicBezTo>
                  <a:cubicBezTo>
                    <a:pt x="978" y="8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1"/>
            <p:cNvSpPr/>
            <p:nvPr/>
          </p:nvSpPr>
          <p:spPr>
            <a:xfrm>
              <a:off x="7603444" y="3179268"/>
              <a:ext cx="73455" cy="80947"/>
            </a:xfrm>
            <a:custGeom>
              <a:avLst/>
              <a:gdLst/>
              <a:ahLst/>
              <a:cxnLst/>
              <a:rect l="l" t="t" r="r" b="b"/>
              <a:pathLst>
                <a:path w="1000" h="1102" extrusionOk="0">
                  <a:moveTo>
                    <a:pt x="920" y="0"/>
                  </a:moveTo>
                  <a:cubicBezTo>
                    <a:pt x="895" y="0"/>
                    <a:pt x="868" y="14"/>
                    <a:pt x="852" y="47"/>
                  </a:cubicBezTo>
                  <a:lnTo>
                    <a:pt x="29" y="989"/>
                  </a:lnTo>
                  <a:cubicBezTo>
                    <a:pt x="1" y="1017"/>
                    <a:pt x="1" y="1073"/>
                    <a:pt x="29" y="1102"/>
                  </a:cubicBezTo>
                  <a:lnTo>
                    <a:pt x="92" y="1102"/>
                  </a:lnTo>
                  <a:cubicBezTo>
                    <a:pt x="120" y="1102"/>
                    <a:pt x="120" y="1102"/>
                    <a:pt x="149" y="1073"/>
                  </a:cubicBezTo>
                  <a:lnTo>
                    <a:pt x="971" y="138"/>
                  </a:lnTo>
                  <a:cubicBezTo>
                    <a:pt x="1000" y="110"/>
                    <a:pt x="1000" y="47"/>
                    <a:pt x="971" y="18"/>
                  </a:cubicBezTo>
                  <a:cubicBezTo>
                    <a:pt x="957" y="7"/>
                    <a:pt x="939" y="0"/>
                    <a:pt x="920" y="0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1"/>
            <p:cNvSpPr/>
            <p:nvPr/>
          </p:nvSpPr>
          <p:spPr>
            <a:xfrm>
              <a:off x="6806903" y="3882157"/>
              <a:ext cx="506325" cy="368377"/>
            </a:xfrm>
            <a:custGeom>
              <a:avLst/>
              <a:gdLst/>
              <a:ahLst/>
              <a:cxnLst/>
              <a:rect l="l" t="t" r="r" b="b"/>
              <a:pathLst>
                <a:path w="6893" h="5015" extrusionOk="0">
                  <a:moveTo>
                    <a:pt x="0" y="5015"/>
                  </a:moveTo>
                  <a:lnTo>
                    <a:pt x="6892" y="5015"/>
                  </a:lnTo>
                  <a:lnTo>
                    <a:pt x="68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>
              <a:off x="6806903" y="3882157"/>
              <a:ext cx="469671" cy="368377"/>
            </a:xfrm>
            <a:custGeom>
              <a:avLst/>
              <a:gdLst/>
              <a:ahLst/>
              <a:cxnLst/>
              <a:rect l="l" t="t" r="r" b="b"/>
              <a:pathLst>
                <a:path w="6394" h="5015" extrusionOk="0">
                  <a:moveTo>
                    <a:pt x="0" y="5015"/>
                  </a:moveTo>
                  <a:lnTo>
                    <a:pt x="6393" y="5015"/>
                  </a:lnTo>
                  <a:lnTo>
                    <a:pt x="6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1"/>
            <p:cNvSpPr/>
            <p:nvPr/>
          </p:nvSpPr>
          <p:spPr>
            <a:xfrm>
              <a:off x="7031086" y="3882157"/>
              <a:ext cx="21228" cy="368377"/>
            </a:xfrm>
            <a:custGeom>
              <a:avLst/>
              <a:gdLst/>
              <a:ahLst/>
              <a:cxnLst/>
              <a:rect l="l" t="t" r="r" b="b"/>
              <a:pathLst>
                <a:path w="289" h="5015" extrusionOk="0">
                  <a:moveTo>
                    <a:pt x="0" y="5015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89" y="50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1"/>
            <p:cNvSpPr/>
            <p:nvPr/>
          </p:nvSpPr>
          <p:spPr>
            <a:xfrm>
              <a:off x="7254755" y="3882157"/>
              <a:ext cx="21816" cy="368377"/>
            </a:xfrm>
            <a:custGeom>
              <a:avLst/>
              <a:gdLst/>
              <a:ahLst/>
              <a:cxnLst/>
              <a:rect l="l" t="t" r="r" b="b"/>
              <a:pathLst>
                <a:path w="297" h="5015" extrusionOk="0">
                  <a:moveTo>
                    <a:pt x="1" y="5015"/>
                  </a:moveTo>
                  <a:lnTo>
                    <a:pt x="296" y="5015"/>
                  </a:lnTo>
                  <a:lnTo>
                    <a:pt x="29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6806903" y="4054702"/>
              <a:ext cx="469671" cy="23799"/>
            </a:xfrm>
            <a:custGeom>
              <a:avLst/>
              <a:gdLst/>
              <a:ahLst/>
              <a:cxnLst/>
              <a:rect l="l" t="t" r="r" b="b"/>
              <a:pathLst>
                <a:path w="6394" h="324" extrusionOk="0">
                  <a:moveTo>
                    <a:pt x="0" y="324"/>
                  </a:moveTo>
                  <a:lnTo>
                    <a:pt x="6393" y="324"/>
                  </a:lnTo>
                  <a:lnTo>
                    <a:pt x="6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1"/>
            <p:cNvSpPr/>
            <p:nvPr/>
          </p:nvSpPr>
          <p:spPr>
            <a:xfrm>
              <a:off x="6848185" y="4130801"/>
              <a:ext cx="74998" cy="81021"/>
            </a:xfrm>
            <a:custGeom>
              <a:avLst/>
              <a:gdLst/>
              <a:ahLst/>
              <a:cxnLst/>
              <a:rect l="l" t="t" r="r" b="b"/>
              <a:pathLst>
                <a:path w="1021" h="1103" extrusionOk="0">
                  <a:moveTo>
                    <a:pt x="935" y="1"/>
                  </a:moveTo>
                  <a:cubicBezTo>
                    <a:pt x="913" y="1"/>
                    <a:pt x="896" y="14"/>
                    <a:pt x="880" y="47"/>
                  </a:cubicBezTo>
                  <a:lnTo>
                    <a:pt x="29" y="983"/>
                  </a:lnTo>
                  <a:cubicBezTo>
                    <a:pt x="1" y="1011"/>
                    <a:pt x="1" y="1074"/>
                    <a:pt x="29" y="1102"/>
                  </a:cubicBezTo>
                  <a:lnTo>
                    <a:pt x="85" y="1102"/>
                  </a:lnTo>
                  <a:cubicBezTo>
                    <a:pt x="113" y="1102"/>
                    <a:pt x="141" y="1102"/>
                    <a:pt x="141" y="1074"/>
                  </a:cubicBezTo>
                  <a:lnTo>
                    <a:pt x="992" y="132"/>
                  </a:lnTo>
                  <a:cubicBezTo>
                    <a:pt x="1020" y="104"/>
                    <a:pt x="1020" y="47"/>
                    <a:pt x="992" y="19"/>
                  </a:cubicBezTo>
                  <a:cubicBezTo>
                    <a:pt x="969" y="8"/>
                    <a:pt x="951" y="1"/>
                    <a:pt x="935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1"/>
            <p:cNvSpPr/>
            <p:nvPr/>
          </p:nvSpPr>
          <p:spPr>
            <a:xfrm>
              <a:off x="6910180" y="4111189"/>
              <a:ext cx="73455" cy="81021"/>
            </a:xfrm>
            <a:custGeom>
              <a:avLst/>
              <a:gdLst/>
              <a:ahLst/>
              <a:cxnLst/>
              <a:rect l="l" t="t" r="r" b="b"/>
              <a:pathLst>
                <a:path w="1000" h="1103" extrusionOk="0">
                  <a:moveTo>
                    <a:pt x="923" y="0"/>
                  </a:moveTo>
                  <a:cubicBezTo>
                    <a:pt x="897" y="0"/>
                    <a:pt x="868" y="14"/>
                    <a:pt x="852" y="47"/>
                  </a:cubicBezTo>
                  <a:lnTo>
                    <a:pt x="36" y="990"/>
                  </a:lnTo>
                  <a:cubicBezTo>
                    <a:pt x="1" y="1018"/>
                    <a:pt x="1" y="1074"/>
                    <a:pt x="36" y="1102"/>
                  </a:cubicBezTo>
                  <a:lnTo>
                    <a:pt x="92" y="1102"/>
                  </a:lnTo>
                  <a:cubicBezTo>
                    <a:pt x="120" y="1102"/>
                    <a:pt x="120" y="1102"/>
                    <a:pt x="148" y="1074"/>
                  </a:cubicBezTo>
                  <a:lnTo>
                    <a:pt x="971" y="139"/>
                  </a:lnTo>
                  <a:cubicBezTo>
                    <a:pt x="999" y="110"/>
                    <a:pt x="999" y="47"/>
                    <a:pt x="971" y="19"/>
                  </a:cubicBezTo>
                  <a:cubicBezTo>
                    <a:pt x="960" y="7"/>
                    <a:pt x="942" y="0"/>
                    <a:pt x="923" y="0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1"/>
            <p:cNvSpPr/>
            <p:nvPr/>
          </p:nvSpPr>
          <p:spPr>
            <a:xfrm>
              <a:off x="7121509" y="3938937"/>
              <a:ext cx="75438" cy="81241"/>
            </a:xfrm>
            <a:custGeom>
              <a:avLst/>
              <a:gdLst/>
              <a:ahLst/>
              <a:cxnLst/>
              <a:rect l="l" t="t" r="r" b="b"/>
              <a:pathLst>
                <a:path w="1027" h="1106" extrusionOk="0">
                  <a:moveTo>
                    <a:pt x="936" y="1"/>
                  </a:moveTo>
                  <a:cubicBezTo>
                    <a:pt x="914" y="1"/>
                    <a:pt x="893" y="8"/>
                    <a:pt x="879" y="22"/>
                  </a:cubicBezTo>
                  <a:lnTo>
                    <a:pt x="28" y="957"/>
                  </a:lnTo>
                  <a:cubicBezTo>
                    <a:pt x="0" y="985"/>
                    <a:pt x="0" y="1049"/>
                    <a:pt x="56" y="1077"/>
                  </a:cubicBezTo>
                  <a:lnTo>
                    <a:pt x="85" y="1105"/>
                  </a:lnTo>
                  <a:cubicBezTo>
                    <a:pt x="113" y="1105"/>
                    <a:pt x="148" y="1077"/>
                    <a:pt x="148" y="1077"/>
                  </a:cubicBezTo>
                  <a:lnTo>
                    <a:pt x="992" y="142"/>
                  </a:lnTo>
                  <a:cubicBezTo>
                    <a:pt x="1027" y="106"/>
                    <a:pt x="1027" y="50"/>
                    <a:pt x="992" y="22"/>
                  </a:cubicBezTo>
                  <a:cubicBezTo>
                    <a:pt x="978" y="8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1"/>
            <p:cNvSpPr/>
            <p:nvPr/>
          </p:nvSpPr>
          <p:spPr>
            <a:xfrm>
              <a:off x="6010508" y="4342938"/>
              <a:ext cx="357579" cy="802863"/>
            </a:xfrm>
            <a:custGeom>
              <a:avLst/>
              <a:gdLst/>
              <a:ahLst/>
              <a:cxnLst/>
              <a:rect l="l" t="t" r="r" b="b"/>
              <a:pathLst>
                <a:path w="4868" h="10930" extrusionOk="0">
                  <a:moveTo>
                    <a:pt x="1" y="10930"/>
                  </a:moveTo>
                  <a:lnTo>
                    <a:pt x="4868" y="10930"/>
                  </a:lnTo>
                  <a:lnTo>
                    <a:pt x="486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1"/>
            <p:cNvSpPr/>
            <p:nvPr/>
          </p:nvSpPr>
          <p:spPr>
            <a:xfrm>
              <a:off x="6047458" y="4342938"/>
              <a:ext cx="316224" cy="802863"/>
            </a:xfrm>
            <a:custGeom>
              <a:avLst/>
              <a:gdLst/>
              <a:ahLst/>
              <a:cxnLst/>
              <a:rect l="l" t="t" r="r" b="b"/>
              <a:pathLst>
                <a:path w="4305" h="10930" extrusionOk="0">
                  <a:moveTo>
                    <a:pt x="1" y="10930"/>
                  </a:moveTo>
                  <a:lnTo>
                    <a:pt x="4305" y="10930"/>
                  </a:lnTo>
                  <a:lnTo>
                    <a:pt x="430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1"/>
            <p:cNvSpPr/>
            <p:nvPr/>
          </p:nvSpPr>
          <p:spPr>
            <a:xfrm>
              <a:off x="6086242" y="4381723"/>
              <a:ext cx="212873" cy="79625"/>
            </a:xfrm>
            <a:custGeom>
              <a:avLst/>
              <a:gdLst/>
              <a:ahLst/>
              <a:cxnLst/>
              <a:rect l="l" t="t" r="r" b="b"/>
              <a:pathLst>
                <a:path w="2898" h="1084" extrusionOk="0">
                  <a:moveTo>
                    <a:pt x="0" y="1083"/>
                  </a:moveTo>
                  <a:lnTo>
                    <a:pt x="2898" y="1083"/>
                  </a:lnTo>
                  <a:lnTo>
                    <a:pt x="28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1"/>
            <p:cNvSpPr/>
            <p:nvPr/>
          </p:nvSpPr>
          <p:spPr>
            <a:xfrm>
              <a:off x="5976207" y="4287186"/>
              <a:ext cx="415388" cy="55826"/>
            </a:xfrm>
            <a:custGeom>
              <a:avLst/>
              <a:gdLst/>
              <a:ahLst/>
              <a:cxnLst/>
              <a:rect l="l" t="t" r="r" b="b"/>
              <a:pathLst>
                <a:path w="5655" h="760" extrusionOk="0">
                  <a:moveTo>
                    <a:pt x="0" y="0"/>
                  </a:moveTo>
                  <a:lnTo>
                    <a:pt x="5655" y="0"/>
                  </a:lnTo>
                  <a:lnTo>
                    <a:pt x="5655" y="760"/>
                  </a:lnTo>
                  <a:lnTo>
                    <a:pt x="0" y="7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1"/>
            <p:cNvSpPr/>
            <p:nvPr/>
          </p:nvSpPr>
          <p:spPr>
            <a:xfrm>
              <a:off x="6012861" y="4941154"/>
              <a:ext cx="350821" cy="204646"/>
            </a:xfrm>
            <a:custGeom>
              <a:avLst/>
              <a:gdLst/>
              <a:ahLst/>
              <a:cxnLst/>
              <a:rect l="l" t="t" r="r" b="b"/>
              <a:pathLst>
                <a:path w="4776" h="2786" extrusionOk="0">
                  <a:moveTo>
                    <a:pt x="0" y="2786"/>
                  </a:moveTo>
                  <a:lnTo>
                    <a:pt x="4776" y="2786"/>
                  </a:lnTo>
                  <a:lnTo>
                    <a:pt x="477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1"/>
            <p:cNvSpPr/>
            <p:nvPr/>
          </p:nvSpPr>
          <p:spPr>
            <a:xfrm>
              <a:off x="5978264" y="4941154"/>
              <a:ext cx="309980" cy="71398"/>
            </a:xfrm>
            <a:custGeom>
              <a:avLst/>
              <a:gdLst/>
              <a:ahLst/>
              <a:cxnLst/>
              <a:rect l="l" t="t" r="r" b="b"/>
              <a:pathLst>
                <a:path w="4220" h="972" extrusionOk="0">
                  <a:moveTo>
                    <a:pt x="0" y="971"/>
                  </a:moveTo>
                  <a:lnTo>
                    <a:pt x="4220" y="971"/>
                  </a:lnTo>
                  <a:lnTo>
                    <a:pt x="422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6273183" y="4665846"/>
              <a:ext cx="60527" cy="60527"/>
            </a:xfrm>
            <a:custGeom>
              <a:avLst/>
              <a:gdLst/>
              <a:ahLst/>
              <a:cxnLst/>
              <a:rect l="l" t="t" r="r" b="b"/>
              <a:pathLst>
                <a:path w="824" h="824" extrusionOk="0">
                  <a:moveTo>
                    <a:pt x="824" y="408"/>
                  </a:moveTo>
                  <a:cubicBezTo>
                    <a:pt x="824" y="619"/>
                    <a:pt x="648" y="823"/>
                    <a:pt x="409" y="823"/>
                  </a:cubicBezTo>
                  <a:cubicBezTo>
                    <a:pt x="177" y="823"/>
                    <a:pt x="1" y="619"/>
                    <a:pt x="1" y="408"/>
                  </a:cubicBezTo>
                  <a:cubicBezTo>
                    <a:pt x="1" y="176"/>
                    <a:pt x="177" y="0"/>
                    <a:pt x="409" y="0"/>
                  </a:cubicBezTo>
                  <a:cubicBezTo>
                    <a:pt x="648" y="0"/>
                    <a:pt x="824" y="176"/>
                    <a:pt x="824" y="4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6817701" y="4418376"/>
              <a:ext cx="492957" cy="359636"/>
            </a:xfrm>
            <a:custGeom>
              <a:avLst/>
              <a:gdLst/>
              <a:ahLst/>
              <a:cxnLst/>
              <a:rect l="l" t="t" r="r" b="b"/>
              <a:pathLst>
                <a:path w="6711" h="4896" extrusionOk="0">
                  <a:moveTo>
                    <a:pt x="1" y="4895"/>
                  </a:moveTo>
                  <a:lnTo>
                    <a:pt x="6710" y="4895"/>
                  </a:lnTo>
                  <a:lnTo>
                    <a:pt x="671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1"/>
            <p:cNvSpPr/>
            <p:nvPr/>
          </p:nvSpPr>
          <p:spPr>
            <a:xfrm>
              <a:off x="6817701" y="4418376"/>
              <a:ext cx="458873" cy="359636"/>
            </a:xfrm>
            <a:custGeom>
              <a:avLst/>
              <a:gdLst/>
              <a:ahLst/>
              <a:cxnLst/>
              <a:rect l="l" t="t" r="r" b="b"/>
              <a:pathLst>
                <a:path w="6247" h="4896" extrusionOk="0">
                  <a:moveTo>
                    <a:pt x="1" y="4895"/>
                  </a:moveTo>
                  <a:lnTo>
                    <a:pt x="6246" y="4895"/>
                  </a:lnTo>
                  <a:lnTo>
                    <a:pt x="624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1"/>
            <p:cNvSpPr/>
            <p:nvPr/>
          </p:nvSpPr>
          <p:spPr>
            <a:xfrm>
              <a:off x="7037257" y="4418376"/>
              <a:ext cx="19686" cy="359636"/>
            </a:xfrm>
            <a:custGeom>
              <a:avLst/>
              <a:gdLst/>
              <a:ahLst/>
              <a:cxnLst/>
              <a:rect l="l" t="t" r="r" b="b"/>
              <a:pathLst>
                <a:path w="268" h="4896" extrusionOk="0">
                  <a:moveTo>
                    <a:pt x="1" y="4895"/>
                  </a:moveTo>
                  <a:lnTo>
                    <a:pt x="1" y="0"/>
                  </a:lnTo>
                  <a:lnTo>
                    <a:pt x="268" y="0"/>
                  </a:lnTo>
                  <a:lnTo>
                    <a:pt x="268" y="48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1"/>
            <p:cNvSpPr/>
            <p:nvPr/>
          </p:nvSpPr>
          <p:spPr>
            <a:xfrm>
              <a:off x="7252698" y="4418376"/>
              <a:ext cx="23873" cy="359636"/>
            </a:xfrm>
            <a:custGeom>
              <a:avLst/>
              <a:gdLst/>
              <a:ahLst/>
              <a:cxnLst/>
              <a:rect l="l" t="t" r="r" b="b"/>
              <a:pathLst>
                <a:path w="325" h="4896" extrusionOk="0">
                  <a:moveTo>
                    <a:pt x="1" y="4895"/>
                  </a:moveTo>
                  <a:lnTo>
                    <a:pt x="324" y="4895"/>
                  </a:lnTo>
                  <a:lnTo>
                    <a:pt x="32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1"/>
            <p:cNvSpPr/>
            <p:nvPr/>
          </p:nvSpPr>
          <p:spPr>
            <a:xfrm>
              <a:off x="6817701" y="4586294"/>
              <a:ext cx="458873" cy="21743"/>
            </a:xfrm>
            <a:custGeom>
              <a:avLst/>
              <a:gdLst/>
              <a:ahLst/>
              <a:cxnLst/>
              <a:rect l="l" t="t" r="r" b="b"/>
              <a:pathLst>
                <a:path w="6247" h="296" extrusionOk="0">
                  <a:moveTo>
                    <a:pt x="1" y="296"/>
                  </a:moveTo>
                  <a:lnTo>
                    <a:pt x="6246" y="296"/>
                  </a:lnTo>
                  <a:lnTo>
                    <a:pt x="624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1"/>
            <p:cNvSpPr/>
            <p:nvPr/>
          </p:nvSpPr>
          <p:spPr>
            <a:xfrm>
              <a:off x="6884324" y="4476846"/>
              <a:ext cx="71398" cy="79552"/>
            </a:xfrm>
            <a:custGeom>
              <a:avLst/>
              <a:gdLst/>
              <a:ahLst/>
              <a:cxnLst/>
              <a:rect l="l" t="t" r="r" b="b"/>
              <a:pathLst>
                <a:path w="972" h="1083" extrusionOk="0">
                  <a:moveTo>
                    <a:pt x="884" y="1"/>
                  </a:moveTo>
                  <a:cubicBezTo>
                    <a:pt x="861" y="1"/>
                    <a:pt x="838" y="10"/>
                    <a:pt x="824" y="27"/>
                  </a:cubicBezTo>
                  <a:lnTo>
                    <a:pt x="36" y="935"/>
                  </a:lnTo>
                  <a:cubicBezTo>
                    <a:pt x="1" y="963"/>
                    <a:pt x="1" y="1019"/>
                    <a:pt x="36" y="1047"/>
                  </a:cubicBezTo>
                  <a:cubicBezTo>
                    <a:pt x="36" y="1047"/>
                    <a:pt x="64" y="1082"/>
                    <a:pt x="92" y="1082"/>
                  </a:cubicBezTo>
                  <a:cubicBezTo>
                    <a:pt x="92" y="1082"/>
                    <a:pt x="121" y="1047"/>
                    <a:pt x="149" y="1047"/>
                  </a:cubicBezTo>
                  <a:lnTo>
                    <a:pt x="943" y="112"/>
                  </a:lnTo>
                  <a:cubicBezTo>
                    <a:pt x="972" y="84"/>
                    <a:pt x="972" y="55"/>
                    <a:pt x="943" y="27"/>
                  </a:cubicBezTo>
                  <a:cubicBezTo>
                    <a:pt x="929" y="10"/>
                    <a:pt x="906" y="1"/>
                    <a:pt x="884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1"/>
            <p:cNvSpPr/>
            <p:nvPr/>
          </p:nvSpPr>
          <p:spPr>
            <a:xfrm>
              <a:off x="7145235" y="4638447"/>
              <a:ext cx="72941" cy="79111"/>
            </a:xfrm>
            <a:custGeom>
              <a:avLst/>
              <a:gdLst/>
              <a:ahLst/>
              <a:cxnLst/>
              <a:rect l="l" t="t" r="r" b="b"/>
              <a:pathLst>
                <a:path w="993" h="1077" extrusionOk="0">
                  <a:moveTo>
                    <a:pt x="907" y="1"/>
                  </a:moveTo>
                  <a:cubicBezTo>
                    <a:pt x="885" y="1"/>
                    <a:pt x="862" y="8"/>
                    <a:pt x="845" y="22"/>
                  </a:cubicBezTo>
                  <a:lnTo>
                    <a:pt x="29" y="929"/>
                  </a:lnTo>
                  <a:cubicBezTo>
                    <a:pt x="1" y="957"/>
                    <a:pt x="29" y="1020"/>
                    <a:pt x="57" y="1048"/>
                  </a:cubicBezTo>
                  <a:lnTo>
                    <a:pt x="85" y="1077"/>
                  </a:lnTo>
                  <a:cubicBezTo>
                    <a:pt x="113" y="1077"/>
                    <a:pt x="141" y="1048"/>
                    <a:pt x="141" y="1048"/>
                  </a:cubicBezTo>
                  <a:lnTo>
                    <a:pt x="964" y="113"/>
                  </a:lnTo>
                  <a:cubicBezTo>
                    <a:pt x="992" y="78"/>
                    <a:pt x="992" y="50"/>
                    <a:pt x="964" y="22"/>
                  </a:cubicBezTo>
                  <a:cubicBezTo>
                    <a:pt x="950" y="8"/>
                    <a:pt x="929" y="1"/>
                    <a:pt x="907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1"/>
            <p:cNvSpPr/>
            <p:nvPr/>
          </p:nvSpPr>
          <p:spPr>
            <a:xfrm>
              <a:off x="7095653" y="4655488"/>
              <a:ext cx="70811" cy="79111"/>
            </a:xfrm>
            <a:custGeom>
              <a:avLst/>
              <a:gdLst/>
              <a:ahLst/>
              <a:cxnLst/>
              <a:rect l="l" t="t" r="r" b="b"/>
              <a:pathLst>
                <a:path w="964" h="1077" extrusionOk="0">
                  <a:moveTo>
                    <a:pt x="894" y="1"/>
                  </a:moveTo>
                  <a:cubicBezTo>
                    <a:pt x="880" y="1"/>
                    <a:pt x="866" y="8"/>
                    <a:pt x="851" y="22"/>
                  </a:cubicBezTo>
                  <a:lnTo>
                    <a:pt x="29" y="964"/>
                  </a:lnTo>
                  <a:cubicBezTo>
                    <a:pt x="0" y="992"/>
                    <a:pt x="0" y="1020"/>
                    <a:pt x="29" y="1048"/>
                  </a:cubicBezTo>
                  <a:cubicBezTo>
                    <a:pt x="29" y="1077"/>
                    <a:pt x="57" y="1077"/>
                    <a:pt x="85" y="1077"/>
                  </a:cubicBezTo>
                  <a:cubicBezTo>
                    <a:pt x="85" y="1077"/>
                    <a:pt x="113" y="1077"/>
                    <a:pt x="148" y="1048"/>
                  </a:cubicBezTo>
                  <a:lnTo>
                    <a:pt x="964" y="141"/>
                  </a:lnTo>
                  <a:cubicBezTo>
                    <a:pt x="964" y="113"/>
                    <a:pt x="964" y="57"/>
                    <a:pt x="936" y="22"/>
                  </a:cubicBezTo>
                  <a:cubicBezTo>
                    <a:pt x="922" y="8"/>
                    <a:pt x="908" y="1"/>
                    <a:pt x="894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1"/>
            <p:cNvSpPr/>
            <p:nvPr/>
          </p:nvSpPr>
          <p:spPr>
            <a:xfrm>
              <a:off x="7527778" y="3882157"/>
              <a:ext cx="506325" cy="368377"/>
            </a:xfrm>
            <a:custGeom>
              <a:avLst/>
              <a:gdLst/>
              <a:ahLst/>
              <a:cxnLst/>
              <a:rect l="l" t="t" r="r" b="b"/>
              <a:pathLst>
                <a:path w="6893" h="5015" extrusionOk="0">
                  <a:moveTo>
                    <a:pt x="0" y="5015"/>
                  </a:moveTo>
                  <a:lnTo>
                    <a:pt x="6892" y="5015"/>
                  </a:lnTo>
                  <a:lnTo>
                    <a:pt x="68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1"/>
            <p:cNvSpPr/>
            <p:nvPr/>
          </p:nvSpPr>
          <p:spPr>
            <a:xfrm>
              <a:off x="7527778" y="3882157"/>
              <a:ext cx="469671" cy="368377"/>
            </a:xfrm>
            <a:custGeom>
              <a:avLst/>
              <a:gdLst/>
              <a:ahLst/>
              <a:cxnLst/>
              <a:rect l="l" t="t" r="r" b="b"/>
              <a:pathLst>
                <a:path w="6394" h="5015" extrusionOk="0">
                  <a:moveTo>
                    <a:pt x="0" y="5015"/>
                  </a:moveTo>
                  <a:lnTo>
                    <a:pt x="6393" y="5015"/>
                  </a:lnTo>
                  <a:lnTo>
                    <a:pt x="6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1"/>
            <p:cNvSpPr/>
            <p:nvPr/>
          </p:nvSpPr>
          <p:spPr>
            <a:xfrm>
              <a:off x="7751961" y="3882157"/>
              <a:ext cx="21228" cy="368377"/>
            </a:xfrm>
            <a:custGeom>
              <a:avLst/>
              <a:gdLst/>
              <a:ahLst/>
              <a:cxnLst/>
              <a:rect l="l" t="t" r="r" b="b"/>
              <a:pathLst>
                <a:path w="289" h="5015" extrusionOk="0">
                  <a:moveTo>
                    <a:pt x="0" y="5015"/>
                  </a:moveTo>
                  <a:lnTo>
                    <a:pt x="0" y="0"/>
                  </a:lnTo>
                  <a:lnTo>
                    <a:pt x="289" y="0"/>
                  </a:lnTo>
                  <a:lnTo>
                    <a:pt x="289" y="50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1"/>
            <p:cNvSpPr/>
            <p:nvPr/>
          </p:nvSpPr>
          <p:spPr>
            <a:xfrm>
              <a:off x="7975630" y="3882157"/>
              <a:ext cx="21816" cy="368377"/>
            </a:xfrm>
            <a:custGeom>
              <a:avLst/>
              <a:gdLst/>
              <a:ahLst/>
              <a:cxnLst/>
              <a:rect l="l" t="t" r="r" b="b"/>
              <a:pathLst>
                <a:path w="297" h="5015" extrusionOk="0">
                  <a:moveTo>
                    <a:pt x="1" y="5015"/>
                  </a:moveTo>
                  <a:lnTo>
                    <a:pt x="296" y="5015"/>
                  </a:lnTo>
                  <a:lnTo>
                    <a:pt x="29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1"/>
            <p:cNvSpPr/>
            <p:nvPr/>
          </p:nvSpPr>
          <p:spPr>
            <a:xfrm>
              <a:off x="7527778" y="4054702"/>
              <a:ext cx="469671" cy="23799"/>
            </a:xfrm>
            <a:custGeom>
              <a:avLst/>
              <a:gdLst/>
              <a:ahLst/>
              <a:cxnLst/>
              <a:rect l="l" t="t" r="r" b="b"/>
              <a:pathLst>
                <a:path w="6394" h="324" extrusionOk="0">
                  <a:moveTo>
                    <a:pt x="0" y="324"/>
                  </a:moveTo>
                  <a:lnTo>
                    <a:pt x="6393" y="324"/>
                  </a:lnTo>
                  <a:lnTo>
                    <a:pt x="63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1"/>
            <p:cNvSpPr/>
            <p:nvPr/>
          </p:nvSpPr>
          <p:spPr>
            <a:xfrm>
              <a:off x="7569060" y="4130801"/>
              <a:ext cx="74998" cy="81021"/>
            </a:xfrm>
            <a:custGeom>
              <a:avLst/>
              <a:gdLst/>
              <a:ahLst/>
              <a:cxnLst/>
              <a:rect l="l" t="t" r="r" b="b"/>
              <a:pathLst>
                <a:path w="1021" h="1103" extrusionOk="0">
                  <a:moveTo>
                    <a:pt x="935" y="1"/>
                  </a:moveTo>
                  <a:cubicBezTo>
                    <a:pt x="913" y="1"/>
                    <a:pt x="896" y="14"/>
                    <a:pt x="880" y="47"/>
                  </a:cubicBezTo>
                  <a:lnTo>
                    <a:pt x="29" y="983"/>
                  </a:lnTo>
                  <a:cubicBezTo>
                    <a:pt x="1" y="1011"/>
                    <a:pt x="1" y="1074"/>
                    <a:pt x="29" y="1102"/>
                  </a:cubicBezTo>
                  <a:lnTo>
                    <a:pt x="85" y="1102"/>
                  </a:lnTo>
                  <a:cubicBezTo>
                    <a:pt x="113" y="1102"/>
                    <a:pt x="141" y="1102"/>
                    <a:pt x="141" y="1074"/>
                  </a:cubicBezTo>
                  <a:lnTo>
                    <a:pt x="992" y="132"/>
                  </a:lnTo>
                  <a:cubicBezTo>
                    <a:pt x="1020" y="104"/>
                    <a:pt x="1020" y="47"/>
                    <a:pt x="992" y="19"/>
                  </a:cubicBezTo>
                  <a:cubicBezTo>
                    <a:pt x="969" y="8"/>
                    <a:pt x="951" y="1"/>
                    <a:pt x="935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1"/>
            <p:cNvSpPr/>
            <p:nvPr/>
          </p:nvSpPr>
          <p:spPr>
            <a:xfrm>
              <a:off x="7631055" y="4111189"/>
              <a:ext cx="73455" cy="81021"/>
            </a:xfrm>
            <a:custGeom>
              <a:avLst/>
              <a:gdLst/>
              <a:ahLst/>
              <a:cxnLst/>
              <a:rect l="l" t="t" r="r" b="b"/>
              <a:pathLst>
                <a:path w="1000" h="1103" extrusionOk="0">
                  <a:moveTo>
                    <a:pt x="923" y="0"/>
                  </a:moveTo>
                  <a:cubicBezTo>
                    <a:pt x="897" y="0"/>
                    <a:pt x="868" y="14"/>
                    <a:pt x="852" y="47"/>
                  </a:cubicBezTo>
                  <a:lnTo>
                    <a:pt x="36" y="990"/>
                  </a:lnTo>
                  <a:cubicBezTo>
                    <a:pt x="1" y="1018"/>
                    <a:pt x="1" y="1074"/>
                    <a:pt x="36" y="1102"/>
                  </a:cubicBezTo>
                  <a:lnTo>
                    <a:pt x="92" y="1102"/>
                  </a:lnTo>
                  <a:cubicBezTo>
                    <a:pt x="120" y="1102"/>
                    <a:pt x="120" y="1102"/>
                    <a:pt x="148" y="1074"/>
                  </a:cubicBezTo>
                  <a:lnTo>
                    <a:pt x="971" y="139"/>
                  </a:lnTo>
                  <a:cubicBezTo>
                    <a:pt x="999" y="110"/>
                    <a:pt x="999" y="47"/>
                    <a:pt x="971" y="19"/>
                  </a:cubicBezTo>
                  <a:cubicBezTo>
                    <a:pt x="960" y="7"/>
                    <a:pt x="942" y="0"/>
                    <a:pt x="923" y="0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1"/>
            <p:cNvSpPr/>
            <p:nvPr/>
          </p:nvSpPr>
          <p:spPr>
            <a:xfrm>
              <a:off x="7842384" y="3938937"/>
              <a:ext cx="75438" cy="81241"/>
            </a:xfrm>
            <a:custGeom>
              <a:avLst/>
              <a:gdLst/>
              <a:ahLst/>
              <a:cxnLst/>
              <a:rect l="l" t="t" r="r" b="b"/>
              <a:pathLst>
                <a:path w="1027" h="1106" extrusionOk="0">
                  <a:moveTo>
                    <a:pt x="936" y="1"/>
                  </a:moveTo>
                  <a:cubicBezTo>
                    <a:pt x="914" y="1"/>
                    <a:pt x="893" y="8"/>
                    <a:pt x="879" y="22"/>
                  </a:cubicBezTo>
                  <a:lnTo>
                    <a:pt x="28" y="957"/>
                  </a:lnTo>
                  <a:cubicBezTo>
                    <a:pt x="0" y="985"/>
                    <a:pt x="0" y="1049"/>
                    <a:pt x="56" y="1077"/>
                  </a:cubicBezTo>
                  <a:lnTo>
                    <a:pt x="85" y="1105"/>
                  </a:lnTo>
                  <a:cubicBezTo>
                    <a:pt x="113" y="1105"/>
                    <a:pt x="148" y="1077"/>
                    <a:pt x="148" y="1077"/>
                  </a:cubicBezTo>
                  <a:lnTo>
                    <a:pt x="992" y="142"/>
                  </a:lnTo>
                  <a:cubicBezTo>
                    <a:pt x="1027" y="106"/>
                    <a:pt x="1027" y="50"/>
                    <a:pt x="992" y="22"/>
                  </a:cubicBezTo>
                  <a:cubicBezTo>
                    <a:pt x="978" y="8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1"/>
            <p:cNvSpPr/>
            <p:nvPr/>
          </p:nvSpPr>
          <p:spPr>
            <a:xfrm>
              <a:off x="7538576" y="4418376"/>
              <a:ext cx="492957" cy="359636"/>
            </a:xfrm>
            <a:custGeom>
              <a:avLst/>
              <a:gdLst/>
              <a:ahLst/>
              <a:cxnLst/>
              <a:rect l="l" t="t" r="r" b="b"/>
              <a:pathLst>
                <a:path w="6711" h="4896" extrusionOk="0">
                  <a:moveTo>
                    <a:pt x="1" y="4895"/>
                  </a:moveTo>
                  <a:lnTo>
                    <a:pt x="6710" y="4895"/>
                  </a:lnTo>
                  <a:lnTo>
                    <a:pt x="671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1"/>
            <p:cNvSpPr/>
            <p:nvPr/>
          </p:nvSpPr>
          <p:spPr>
            <a:xfrm>
              <a:off x="7538576" y="4418376"/>
              <a:ext cx="458873" cy="359636"/>
            </a:xfrm>
            <a:custGeom>
              <a:avLst/>
              <a:gdLst/>
              <a:ahLst/>
              <a:cxnLst/>
              <a:rect l="l" t="t" r="r" b="b"/>
              <a:pathLst>
                <a:path w="6247" h="4896" extrusionOk="0">
                  <a:moveTo>
                    <a:pt x="1" y="4895"/>
                  </a:moveTo>
                  <a:lnTo>
                    <a:pt x="6246" y="4895"/>
                  </a:lnTo>
                  <a:lnTo>
                    <a:pt x="624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1"/>
            <p:cNvSpPr/>
            <p:nvPr/>
          </p:nvSpPr>
          <p:spPr>
            <a:xfrm>
              <a:off x="7758132" y="4418376"/>
              <a:ext cx="19686" cy="359636"/>
            </a:xfrm>
            <a:custGeom>
              <a:avLst/>
              <a:gdLst/>
              <a:ahLst/>
              <a:cxnLst/>
              <a:rect l="l" t="t" r="r" b="b"/>
              <a:pathLst>
                <a:path w="268" h="4896" extrusionOk="0">
                  <a:moveTo>
                    <a:pt x="1" y="4895"/>
                  </a:moveTo>
                  <a:lnTo>
                    <a:pt x="1" y="0"/>
                  </a:lnTo>
                  <a:lnTo>
                    <a:pt x="268" y="0"/>
                  </a:lnTo>
                  <a:lnTo>
                    <a:pt x="268" y="48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1"/>
            <p:cNvSpPr/>
            <p:nvPr/>
          </p:nvSpPr>
          <p:spPr>
            <a:xfrm>
              <a:off x="7973573" y="4418376"/>
              <a:ext cx="23873" cy="359636"/>
            </a:xfrm>
            <a:custGeom>
              <a:avLst/>
              <a:gdLst/>
              <a:ahLst/>
              <a:cxnLst/>
              <a:rect l="l" t="t" r="r" b="b"/>
              <a:pathLst>
                <a:path w="325" h="4896" extrusionOk="0">
                  <a:moveTo>
                    <a:pt x="1" y="4895"/>
                  </a:moveTo>
                  <a:lnTo>
                    <a:pt x="324" y="4895"/>
                  </a:lnTo>
                  <a:lnTo>
                    <a:pt x="32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1"/>
            <p:cNvSpPr/>
            <p:nvPr/>
          </p:nvSpPr>
          <p:spPr>
            <a:xfrm>
              <a:off x="7538576" y="4586294"/>
              <a:ext cx="458873" cy="21743"/>
            </a:xfrm>
            <a:custGeom>
              <a:avLst/>
              <a:gdLst/>
              <a:ahLst/>
              <a:cxnLst/>
              <a:rect l="l" t="t" r="r" b="b"/>
              <a:pathLst>
                <a:path w="6247" h="296" extrusionOk="0">
                  <a:moveTo>
                    <a:pt x="1" y="296"/>
                  </a:moveTo>
                  <a:lnTo>
                    <a:pt x="6246" y="296"/>
                  </a:lnTo>
                  <a:lnTo>
                    <a:pt x="624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1"/>
            <p:cNvSpPr/>
            <p:nvPr/>
          </p:nvSpPr>
          <p:spPr>
            <a:xfrm>
              <a:off x="7605199" y="4476846"/>
              <a:ext cx="71398" cy="79552"/>
            </a:xfrm>
            <a:custGeom>
              <a:avLst/>
              <a:gdLst/>
              <a:ahLst/>
              <a:cxnLst/>
              <a:rect l="l" t="t" r="r" b="b"/>
              <a:pathLst>
                <a:path w="972" h="1083" extrusionOk="0">
                  <a:moveTo>
                    <a:pt x="884" y="1"/>
                  </a:moveTo>
                  <a:cubicBezTo>
                    <a:pt x="861" y="1"/>
                    <a:pt x="838" y="10"/>
                    <a:pt x="824" y="27"/>
                  </a:cubicBezTo>
                  <a:lnTo>
                    <a:pt x="36" y="935"/>
                  </a:lnTo>
                  <a:cubicBezTo>
                    <a:pt x="1" y="963"/>
                    <a:pt x="1" y="1019"/>
                    <a:pt x="36" y="1047"/>
                  </a:cubicBezTo>
                  <a:cubicBezTo>
                    <a:pt x="36" y="1047"/>
                    <a:pt x="64" y="1082"/>
                    <a:pt x="92" y="1082"/>
                  </a:cubicBezTo>
                  <a:cubicBezTo>
                    <a:pt x="92" y="1082"/>
                    <a:pt x="121" y="1047"/>
                    <a:pt x="149" y="1047"/>
                  </a:cubicBezTo>
                  <a:lnTo>
                    <a:pt x="943" y="112"/>
                  </a:lnTo>
                  <a:cubicBezTo>
                    <a:pt x="972" y="84"/>
                    <a:pt x="972" y="55"/>
                    <a:pt x="943" y="27"/>
                  </a:cubicBezTo>
                  <a:cubicBezTo>
                    <a:pt x="929" y="10"/>
                    <a:pt x="906" y="1"/>
                    <a:pt x="884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1"/>
            <p:cNvSpPr/>
            <p:nvPr/>
          </p:nvSpPr>
          <p:spPr>
            <a:xfrm>
              <a:off x="7866110" y="4638447"/>
              <a:ext cx="72941" cy="79111"/>
            </a:xfrm>
            <a:custGeom>
              <a:avLst/>
              <a:gdLst/>
              <a:ahLst/>
              <a:cxnLst/>
              <a:rect l="l" t="t" r="r" b="b"/>
              <a:pathLst>
                <a:path w="993" h="1077" extrusionOk="0">
                  <a:moveTo>
                    <a:pt x="907" y="1"/>
                  </a:moveTo>
                  <a:cubicBezTo>
                    <a:pt x="885" y="1"/>
                    <a:pt x="862" y="8"/>
                    <a:pt x="845" y="22"/>
                  </a:cubicBezTo>
                  <a:lnTo>
                    <a:pt x="29" y="929"/>
                  </a:lnTo>
                  <a:cubicBezTo>
                    <a:pt x="1" y="957"/>
                    <a:pt x="29" y="1020"/>
                    <a:pt x="57" y="1048"/>
                  </a:cubicBezTo>
                  <a:lnTo>
                    <a:pt x="85" y="1077"/>
                  </a:lnTo>
                  <a:cubicBezTo>
                    <a:pt x="113" y="1077"/>
                    <a:pt x="141" y="1048"/>
                    <a:pt x="141" y="1048"/>
                  </a:cubicBezTo>
                  <a:lnTo>
                    <a:pt x="964" y="113"/>
                  </a:lnTo>
                  <a:cubicBezTo>
                    <a:pt x="992" y="78"/>
                    <a:pt x="992" y="50"/>
                    <a:pt x="964" y="22"/>
                  </a:cubicBezTo>
                  <a:cubicBezTo>
                    <a:pt x="950" y="8"/>
                    <a:pt x="929" y="1"/>
                    <a:pt x="907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1"/>
            <p:cNvSpPr/>
            <p:nvPr/>
          </p:nvSpPr>
          <p:spPr>
            <a:xfrm>
              <a:off x="7816528" y="4655488"/>
              <a:ext cx="70811" cy="79111"/>
            </a:xfrm>
            <a:custGeom>
              <a:avLst/>
              <a:gdLst/>
              <a:ahLst/>
              <a:cxnLst/>
              <a:rect l="l" t="t" r="r" b="b"/>
              <a:pathLst>
                <a:path w="964" h="1077" extrusionOk="0">
                  <a:moveTo>
                    <a:pt x="894" y="1"/>
                  </a:moveTo>
                  <a:cubicBezTo>
                    <a:pt x="880" y="1"/>
                    <a:pt x="866" y="8"/>
                    <a:pt x="851" y="22"/>
                  </a:cubicBezTo>
                  <a:lnTo>
                    <a:pt x="29" y="964"/>
                  </a:lnTo>
                  <a:cubicBezTo>
                    <a:pt x="0" y="992"/>
                    <a:pt x="0" y="1020"/>
                    <a:pt x="29" y="1048"/>
                  </a:cubicBezTo>
                  <a:cubicBezTo>
                    <a:pt x="29" y="1077"/>
                    <a:pt x="57" y="1077"/>
                    <a:pt x="85" y="1077"/>
                  </a:cubicBezTo>
                  <a:cubicBezTo>
                    <a:pt x="85" y="1077"/>
                    <a:pt x="113" y="1077"/>
                    <a:pt x="148" y="1048"/>
                  </a:cubicBezTo>
                  <a:lnTo>
                    <a:pt x="964" y="141"/>
                  </a:lnTo>
                  <a:cubicBezTo>
                    <a:pt x="964" y="113"/>
                    <a:pt x="964" y="57"/>
                    <a:pt x="936" y="22"/>
                  </a:cubicBezTo>
                  <a:cubicBezTo>
                    <a:pt x="922" y="8"/>
                    <a:pt x="908" y="1"/>
                    <a:pt x="894" y="1"/>
                  </a:cubicBezTo>
                  <a:close/>
                </a:path>
              </a:pathLst>
            </a:custGeom>
            <a:solidFill>
              <a:srgbClr val="4E4958">
                <a:alpha val="1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7" name="Google Shape;1487;p31"/>
            <p:cNvGrpSpPr/>
            <p:nvPr/>
          </p:nvGrpSpPr>
          <p:grpSpPr>
            <a:xfrm>
              <a:off x="8027321" y="4519310"/>
              <a:ext cx="1383032" cy="639647"/>
              <a:chOff x="5951675" y="3577056"/>
              <a:chExt cx="2233218" cy="1032855"/>
            </a:xfrm>
          </p:grpSpPr>
          <p:sp>
            <p:nvSpPr>
              <p:cNvPr id="1488" name="Google Shape;1488;p31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1"/>
              <p:cNvSpPr/>
              <p:nvPr/>
            </p:nvSpPr>
            <p:spPr>
              <a:xfrm>
                <a:off x="7431168" y="3801030"/>
                <a:ext cx="753725" cy="808880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4341" extrusionOk="0">
                    <a:moveTo>
                      <a:pt x="1203" y="4340"/>
                    </a:moveTo>
                    <a:cubicBezTo>
                      <a:pt x="528" y="4340"/>
                      <a:pt x="0" y="3813"/>
                      <a:pt x="0" y="3194"/>
                    </a:cubicBezTo>
                    <a:cubicBezTo>
                      <a:pt x="0" y="2730"/>
                      <a:pt x="296" y="2315"/>
                      <a:pt x="704" y="2139"/>
                    </a:cubicBezTo>
                    <a:cubicBezTo>
                      <a:pt x="675" y="2055"/>
                      <a:pt x="647" y="1935"/>
                      <a:pt x="647" y="1851"/>
                    </a:cubicBezTo>
                    <a:cubicBezTo>
                      <a:pt x="647" y="1407"/>
                      <a:pt x="971" y="1056"/>
                      <a:pt x="1379" y="943"/>
                    </a:cubicBezTo>
                    <a:cubicBezTo>
                      <a:pt x="1351" y="880"/>
                      <a:pt x="1323" y="796"/>
                      <a:pt x="1323" y="704"/>
                    </a:cubicBezTo>
                    <a:cubicBezTo>
                      <a:pt x="1323" y="324"/>
                      <a:pt x="1646" y="1"/>
                      <a:pt x="2054" y="1"/>
                    </a:cubicBezTo>
                    <a:cubicBezTo>
                      <a:pt x="2434" y="1"/>
                      <a:pt x="2757" y="324"/>
                      <a:pt x="2757" y="704"/>
                    </a:cubicBezTo>
                    <a:cubicBezTo>
                      <a:pt x="2757" y="796"/>
                      <a:pt x="2757" y="880"/>
                      <a:pt x="2729" y="971"/>
                    </a:cubicBezTo>
                    <a:cubicBezTo>
                      <a:pt x="3109" y="1056"/>
                      <a:pt x="3404" y="1436"/>
                      <a:pt x="3404" y="1851"/>
                    </a:cubicBezTo>
                    <a:cubicBezTo>
                      <a:pt x="3404" y="1935"/>
                      <a:pt x="3376" y="2055"/>
                      <a:pt x="3341" y="2139"/>
                    </a:cubicBezTo>
                    <a:cubicBezTo>
                      <a:pt x="3756" y="2315"/>
                      <a:pt x="4044" y="2730"/>
                      <a:pt x="4044" y="3194"/>
                    </a:cubicBezTo>
                    <a:cubicBezTo>
                      <a:pt x="4044" y="3813"/>
                      <a:pt x="3517" y="4340"/>
                      <a:pt x="2877" y="43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1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1" name="Google Shape;1491;p31"/>
            <p:cNvSpPr/>
            <p:nvPr/>
          </p:nvSpPr>
          <p:spPr>
            <a:xfrm>
              <a:off x="6576025" y="1004375"/>
              <a:ext cx="840952" cy="1162694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8588" dist="2952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0809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6D83-BECF-FE7F-2735-F235EA43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SCORECARD</a:t>
            </a:r>
          </a:p>
        </p:txBody>
      </p:sp>
      <p:sp>
        <p:nvSpPr>
          <p:cNvPr id="13" name="Google Shape;1908;p44">
            <a:extLst>
              <a:ext uri="{FF2B5EF4-FFF2-40B4-BE49-F238E27FC236}">
                <a16:creationId xmlns:a16="http://schemas.microsoft.com/office/drawing/2014/main" id="{BA1CE34B-21F5-9383-C0CB-C7183F127CCD}"/>
              </a:ext>
            </a:extLst>
          </p:cNvPr>
          <p:cNvSpPr/>
          <p:nvPr/>
        </p:nvSpPr>
        <p:spPr>
          <a:xfrm>
            <a:off x="488577" y="1242678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909;p44">
            <a:extLst>
              <a:ext uri="{FF2B5EF4-FFF2-40B4-BE49-F238E27FC236}">
                <a16:creationId xmlns:a16="http://schemas.microsoft.com/office/drawing/2014/main" id="{B47D51D9-1508-8AB8-92B8-2166CB538D3E}"/>
              </a:ext>
            </a:extLst>
          </p:cNvPr>
          <p:cNvSpPr txBox="1"/>
          <p:nvPr/>
        </p:nvSpPr>
        <p:spPr>
          <a:xfrm>
            <a:off x="800002" y="1143405"/>
            <a:ext cx="7704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Logistic Regression</a:t>
            </a:r>
          </a:p>
        </p:txBody>
      </p:sp>
      <p:sp>
        <p:nvSpPr>
          <p:cNvPr id="15" name="Google Shape;1910;p44">
            <a:extLst>
              <a:ext uri="{FF2B5EF4-FFF2-40B4-BE49-F238E27FC236}">
                <a16:creationId xmlns:a16="http://schemas.microsoft.com/office/drawing/2014/main" id="{996CE997-4ACC-96EB-F05B-AE151E969BBB}"/>
              </a:ext>
            </a:extLst>
          </p:cNvPr>
          <p:cNvSpPr txBox="1"/>
          <p:nvPr/>
        </p:nvSpPr>
        <p:spPr>
          <a:xfrm>
            <a:off x="800001" y="1453516"/>
            <a:ext cx="7946434" cy="142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dk1"/>
                </a:solidFill>
                <a:latin typeface="Montserrat"/>
              </a:rPr>
              <a:t>optimal_weight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>
                <a:solidFill>
                  <a:srgbClr val="7030A0"/>
                </a:solidFill>
                <a:latin typeface="Montserrat"/>
              </a:rPr>
              <a:t>=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>
                <a:solidFill>
                  <a:srgbClr val="53A789"/>
                </a:solidFill>
                <a:latin typeface="Montserrat"/>
              </a:rPr>
              <a:t>0.88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dk1"/>
                </a:solidFill>
                <a:latin typeface="Montserrat"/>
              </a:rPr>
              <a:t>lr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>
                <a:solidFill>
                  <a:srgbClr val="7030A0"/>
                </a:solidFill>
                <a:latin typeface="Montserrat"/>
              </a:rPr>
              <a:t>=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LogisticRegression</a:t>
            </a:r>
            <a:r>
              <a:rPr lang="en-US">
                <a:solidFill>
                  <a:schemeClr val="dk1"/>
                </a:solidFill>
                <a:latin typeface="Montserrat"/>
              </a:rPr>
              <a:t>(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class_weight</a:t>
            </a:r>
            <a:r>
              <a:rPr lang="en-US">
                <a:solidFill>
                  <a:srgbClr val="7030A0"/>
                </a:solidFill>
                <a:latin typeface="Montserrat"/>
              </a:rPr>
              <a:t>=</a:t>
            </a:r>
            <a:r>
              <a:rPr lang="en-US">
                <a:solidFill>
                  <a:schemeClr val="dk1"/>
                </a:solidFill>
                <a:latin typeface="Montserrat"/>
              </a:rPr>
              <a:t>{</a:t>
            </a:r>
            <a:r>
              <a:rPr lang="en-US">
                <a:solidFill>
                  <a:srgbClr val="53A789"/>
                </a:solidFill>
                <a:latin typeface="Montserrat"/>
              </a:rPr>
              <a:t>0</a:t>
            </a:r>
            <a:r>
              <a:rPr lang="en-US">
                <a:solidFill>
                  <a:schemeClr val="dk1"/>
                </a:solidFill>
                <a:latin typeface="Montserrat"/>
              </a:rPr>
              <a:t>: (</a:t>
            </a:r>
            <a:r>
              <a:rPr lang="en-US">
                <a:solidFill>
                  <a:srgbClr val="53A789"/>
                </a:solidFill>
                <a:latin typeface="Montserrat"/>
              </a:rPr>
              <a:t>1</a:t>
            </a:r>
            <a:r>
              <a:rPr lang="en-US">
                <a:solidFill>
                  <a:srgbClr val="7030A0"/>
                </a:solidFill>
                <a:latin typeface="Montserrat"/>
              </a:rPr>
              <a:t>-</a:t>
            </a:r>
            <a:r>
              <a:rPr lang="en-US">
                <a:solidFill>
                  <a:schemeClr val="dk1"/>
                </a:solidFill>
                <a:latin typeface="Montserrat"/>
              </a:rPr>
              <a:t>optimal_weight), </a:t>
            </a:r>
            <a:r>
              <a:rPr lang="en-US">
                <a:solidFill>
                  <a:srgbClr val="53A789"/>
                </a:solidFill>
                <a:latin typeface="Montserrat"/>
              </a:rPr>
              <a:t>1</a:t>
            </a:r>
            <a:r>
              <a:rPr lang="en-US">
                <a:solidFill>
                  <a:schemeClr val="dk1"/>
                </a:solidFill>
                <a:latin typeface="Montserrat"/>
              </a:rPr>
              <a:t>: 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optimal_weight</a:t>
            </a:r>
            <a:r>
              <a:rPr lang="en-US">
                <a:solidFill>
                  <a:schemeClr val="dk1"/>
                </a:solidFill>
                <a:latin typeface="Montserrat"/>
              </a:rPr>
              <a:t>})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dk1"/>
                </a:solidFill>
                <a:latin typeface="Montserrat"/>
              </a:rPr>
              <a:t>lr.fit</a:t>
            </a:r>
            <a:r>
              <a:rPr lang="en-US">
                <a:solidFill>
                  <a:schemeClr val="dk1"/>
                </a:solidFill>
                <a:latin typeface="Montserrat"/>
              </a:rPr>
              <a:t>(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X_train</a:t>
            </a:r>
            <a:r>
              <a:rPr lang="en-US">
                <a:solidFill>
                  <a:schemeClr val="dk1"/>
                </a:solidFill>
                <a:latin typeface="Montserrat"/>
              </a:rPr>
              <a:t>, 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y_train</a:t>
            </a:r>
            <a:r>
              <a:rPr lang="en-US">
                <a:solidFill>
                  <a:schemeClr val="dk1"/>
                </a:solidFill>
                <a:latin typeface="Montserrat"/>
              </a:rPr>
              <a:t>)</a:t>
            </a:r>
          </a:p>
        </p:txBody>
      </p:sp>
      <p:sp>
        <p:nvSpPr>
          <p:cNvPr id="3" name="Google Shape;1908;p44">
            <a:extLst>
              <a:ext uri="{FF2B5EF4-FFF2-40B4-BE49-F238E27FC236}">
                <a16:creationId xmlns:a16="http://schemas.microsoft.com/office/drawing/2014/main" id="{4591AA39-2524-8872-6DFE-50309D25D1C5}"/>
              </a:ext>
            </a:extLst>
          </p:cNvPr>
          <p:cNvSpPr/>
          <p:nvPr/>
        </p:nvSpPr>
        <p:spPr>
          <a:xfrm>
            <a:off x="488577" y="3240019"/>
            <a:ext cx="225953" cy="225953"/>
          </a:xfrm>
          <a:prstGeom prst="rect">
            <a:avLst/>
          </a:prstGeom>
          <a:solidFill>
            <a:srgbClr val="BD68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909;p44">
            <a:extLst>
              <a:ext uri="{FF2B5EF4-FFF2-40B4-BE49-F238E27FC236}">
                <a16:creationId xmlns:a16="http://schemas.microsoft.com/office/drawing/2014/main" id="{BA29F0A3-FADC-E0E0-D979-FA37D2827DD3}"/>
              </a:ext>
            </a:extLst>
          </p:cNvPr>
          <p:cNvSpPr txBox="1"/>
          <p:nvPr/>
        </p:nvSpPr>
        <p:spPr>
          <a:xfrm>
            <a:off x="800002" y="3140746"/>
            <a:ext cx="7704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Scorecard Generation</a:t>
            </a:r>
          </a:p>
        </p:txBody>
      </p:sp>
      <p:sp>
        <p:nvSpPr>
          <p:cNvPr id="5" name="Google Shape;1910;p44">
            <a:extLst>
              <a:ext uri="{FF2B5EF4-FFF2-40B4-BE49-F238E27FC236}">
                <a16:creationId xmlns:a16="http://schemas.microsoft.com/office/drawing/2014/main" id="{B60D5699-2EA2-4909-A1B0-884C3D1DD279}"/>
              </a:ext>
            </a:extLst>
          </p:cNvPr>
          <p:cNvSpPr txBox="1"/>
          <p:nvPr/>
        </p:nvSpPr>
        <p:spPr>
          <a:xfrm>
            <a:off x="800001" y="3450857"/>
            <a:ext cx="8035886" cy="10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/>
                </a:solidFill>
                <a:latin typeface="Montserrat"/>
              </a:rPr>
              <a:t>card </a:t>
            </a:r>
            <a:r>
              <a:rPr lang="en-US">
                <a:solidFill>
                  <a:srgbClr val="7030A0"/>
                </a:solidFill>
                <a:latin typeface="Montserrat"/>
              </a:rPr>
              <a:t>=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sc.scorecard</a:t>
            </a:r>
            <a:r>
              <a:rPr lang="en-US">
                <a:solidFill>
                  <a:schemeClr val="dk1"/>
                </a:solidFill>
                <a:latin typeface="Montserrat"/>
              </a:rPr>
              <a:t>(bins2, 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lr</a:t>
            </a:r>
            <a:r>
              <a:rPr lang="en-US">
                <a:solidFill>
                  <a:schemeClr val="dk1"/>
                </a:solidFill>
                <a:latin typeface="Montserrat"/>
              </a:rPr>
              <a:t>, 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X_train.columns</a:t>
            </a:r>
            <a:r>
              <a:rPr lang="en-US">
                <a:solidFill>
                  <a:schemeClr val="dk1"/>
                </a:solidFill>
                <a:latin typeface="Montserrat"/>
              </a:rPr>
              <a:t>, points0</a:t>
            </a:r>
            <a:r>
              <a:rPr lang="en-US">
                <a:solidFill>
                  <a:srgbClr val="7030A0"/>
                </a:solidFill>
                <a:latin typeface="Montserrat"/>
              </a:rPr>
              <a:t>=</a:t>
            </a:r>
            <a:r>
              <a:rPr lang="en-US">
                <a:solidFill>
                  <a:srgbClr val="53A789"/>
                </a:solidFill>
                <a:latin typeface="Montserrat"/>
              </a:rPr>
              <a:t>600</a:t>
            </a:r>
            <a:r>
              <a:rPr lang="en-US">
                <a:solidFill>
                  <a:schemeClr val="dk1"/>
                </a:solidFill>
                <a:latin typeface="Montserrat"/>
              </a:rPr>
              <a:t>, odds0</a:t>
            </a:r>
            <a:r>
              <a:rPr lang="en-US">
                <a:solidFill>
                  <a:srgbClr val="7030A0"/>
                </a:solidFill>
                <a:latin typeface="Montserrat"/>
              </a:rPr>
              <a:t>=</a:t>
            </a:r>
            <a:r>
              <a:rPr lang="en-US">
                <a:solidFill>
                  <a:srgbClr val="53A789"/>
                </a:solidFill>
                <a:latin typeface="Montserrat"/>
              </a:rPr>
              <a:t>1</a:t>
            </a:r>
            <a:r>
              <a:rPr lang="en-US">
                <a:solidFill>
                  <a:srgbClr val="7030A0"/>
                </a:solidFill>
                <a:latin typeface="Montserrat"/>
              </a:rPr>
              <a:t>/</a:t>
            </a:r>
            <a:r>
              <a:rPr lang="en-US">
                <a:solidFill>
                  <a:srgbClr val="53A789"/>
                </a:solidFill>
                <a:latin typeface="Montserrat"/>
              </a:rPr>
              <a:t>50</a:t>
            </a:r>
            <a:r>
              <a:rPr lang="en-US">
                <a:solidFill>
                  <a:schemeClr val="dk1"/>
                </a:solidFill>
                <a:latin typeface="Montserrat"/>
              </a:rPr>
              <a:t>, 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pdo</a:t>
            </a:r>
            <a:r>
              <a:rPr lang="en-US">
                <a:solidFill>
                  <a:srgbClr val="7030A0"/>
                </a:solidFill>
                <a:latin typeface="Montserrat"/>
              </a:rPr>
              <a:t>=</a:t>
            </a:r>
            <a:r>
              <a:rPr lang="en-US">
                <a:solidFill>
                  <a:srgbClr val="53A789"/>
                </a:solidFill>
                <a:latin typeface="Montserrat"/>
              </a:rPr>
              <a:t>20</a:t>
            </a:r>
            <a:r>
              <a:rPr lang="en-US">
                <a:solidFill>
                  <a:schemeClr val="dk1"/>
                </a:solidFill>
                <a:latin typeface="Montserrat"/>
              </a:rPr>
              <a:t>,</a:t>
            </a:r>
            <a:br>
              <a:rPr lang="en-US">
                <a:solidFill>
                  <a:schemeClr val="dk1"/>
                </a:solidFill>
                <a:latin typeface="Montserrat"/>
              </a:rPr>
            </a:br>
            <a:r>
              <a:rPr lang="en-US">
                <a:solidFill>
                  <a:schemeClr val="dk1"/>
                </a:solidFill>
                <a:latin typeface="Montserrat"/>
              </a:rPr>
              <a:t>	basepoints_eq0</a:t>
            </a:r>
            <a:r>
              <a:rPr lang="en-US">
                <a:solidFill>
                  <a:srgbClr val="7030A0"/>
                </a:solidFill>
                <a:latin typeface="Montserrat"/>
              </a:rPr>
              <a:t>=</a:t>
            </a:r>
            <a:r>
              <a:rPr lang="en-US">
                <a:solidFill>
                  <a:srgbClr val="53A789"/>
                </a:solidFill>
                <a:latin typeface="Montserrat"/>
              </a:rPr>
              <a:t>True</a:t>
            </a:r>
            <a:r>
              <a:rPr lang="en-US">
                <a:solidFill>
                  <a:schemeClr val="dk1"/>
                </a:solidFill>
                <a:latin typeface="Montserrat"/>
              </a:rPr>
              <a:t>)</a:t>
            </a:r>
          </a:p>
          <a:p>
            <a:pPr marL="330200" indent="-171450">
              <a:spcAft>
                <a:spcPts val="500"/>
              </a:spcAft>
              <a:buClr>
                <a:srgbClr val="BD6877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dk1"/>
                </a:solidFill>
                <a:latin typeface="Montserrat"/>
              </a:rPr>
              <a:t>pprint.pprint</a:t>
            </a:r>
            <a:r>
              <a:rPr lang="en-US">
                <a:solidFill>
                  <a:schemeClr val="dk1"/>
                </a:solidFill>
                <a:latin typeface="Montserrat"/>
              </a:rPr>
              <a:t>(card)</a:t>
            </a:r>
            <a:endParaRPr lang="en-US" sz="1600">
              <a:solidFill>
                <a:schemeClr val="dk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102D7-FD7A-031D-31BD-86FFD579F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69" y="2388072"/>
            <a:ext cx="5033433" cy="6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8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CD5C-D866-9782-69FD-59E57017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&amp; Tuning</a:t>
            </a:r>
          </a:p>
        </p:txBody>
      </p:sp>
      <p:sp>
        <p:nvSpPr>
          <p:cNvPr id="4" name="Google Shape;1929;p45">
            <a:extLst>
              <a:ext uri="{FF2B5EF4-FFF2-40B4-BE49-F238E27FC236}">
                <a16:creationId xmlns:a16="http://schemas.microsoft.com/office/drawing/2014/main" id="{9FE435C3-FAA9-7941-2F3E-8939DF23DC15}"/>
              </a:ext>
            </a:extLst>
          </p:cNvPr>
          <p:cNvSpPr txBox="1">
            <a:spLocks/>
          </p:cNvSpPr>
          <p:nvPr/>
        </p:nvSpPr>
        <p:spPr>
          <a:xfrm>
            <a:off x="3939102" y="2332034"/>
            <a:ext cx="2822438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SG" sz="1800" u="sng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Evaluation Metrics</a:t>
            </a:r>
            <a:endParaRPr lang="en-US" sz="1800" u="sng"/>
          </a:p>
        </p:txBody>
      </p:sp>
      <p:graphicFrame>
        <p:nvGraphicFramePr>
          <p:cNvPr id="5" name="Google Shape;1854;p40">
            <a:extLst>
              <a:ext uri="{FF2B5EF4-FFF2-40B4-BE49-F238E27FC236}">
                <a16:creationId xmlns:a16="http://schemas.microsoft.com/office/drawing/2014/main" id="{5A8BBA02-1F14-06CA-3FA5-D24F3081B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131956"/>
              </p:ext>
            </p:extLst>
          </p:nvPr>
        </p:nvGraphicFramePr>
        <p:xfrm>
          <a:off x="4020529" y="2720116"/>
          <a:ext cx="5123471" cy="1981050"/>
        </p:xfrm>
        <a:graphic>
          <a:graphicData uri="http://schemas.openxmlformats.org/drawingml/2006/table">
            <a:tbl>
              <a:tblPr>
                <a:noFill/>
                <a:tableStyleId>{C18F5E0A-E8ED-4519-B844-774A81DB5608}</a:tableStyleId>
              </a:tblPr>
              <a:tblGrid>
                <a:gridCol w="1192695">
                  <a:extLst>
                    <a:ext uri="{9D8B030D-6E8A-4147-A177-3AD203B41FA5}">
                      <a16:colId xmlns:a16="http://schemas.microsoft.com/office/drawing/2014/main" val="793881042"/>
                    </a:ext>
                  </a:extLst>
                </a:gridCol>
                <a:gridCol w="1041621">
                  <a:extLst>
                    <a:ext uri="{9D8B030D-6E8A-4147-A177-3AD203B41FA5}">
                      <a16:colId xmlns:a16="http://schemas.microsoft.com/office/drawing/2014/main" val="620074108"/>
                    </a:ext>
                  </a:extLst>
                </a:gridCol>
                <a:gridCol w="941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GOODS / BADS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PRECISION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RECALL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F1-SCORE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Accuracy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latin typeface="Raleway Black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aleway Black"/>
                          <a:ea typeface="Montserrat"/>
                          <a:cs typeface="Montserrat"/>
                          <a:sym typeface="Montserrat"/>
                        </a:rPr>
                        <a:t>(No default)</a:t>
                      </a:r>
                      <a:endParaRPr sz="1000">
                        <a:solidFill>
                          <a:schemeClr val="bg1"/>
                        </a:solidFill>
                        <a:latin typeface="Raleway Black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0.94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0.79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0.86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0.77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latin typeface="Raleway Black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aleway Black"/>
                          <a:ea typeface="Montserrat"/>
                          <a:cs typeface="Montserrat"/>
                          <a:sym typeface="Montserrat"/>
                        </a:rPr>
                        <a:t>(default)</a:t>
                      </a:r>
                      <a:endParaRPr sz="1000">
                        <a:solidFill>
                          <a:schemeClr val="bg1"/>
                        </a:solidFill>
                        <a:latin typeface="Raleway Black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0.2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0.53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0.30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aleway Black"/>
                          <a:ea typeface="Montserrat"/>
                          <a:cs typeface="Montserrat"/>
                        </a:rPr>
                        <a:t>Macro avg</a:t>
                      </a:r>
                      <a:endParaRPr sz="1000">
                        <a:solidFill>
                          <a:schemeClr val="bg1"/>
                        </a:solidFill>
                        <a:latin typeface="Raleway Black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0.57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0.66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0.58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988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aleway Black"/>
                          <a:ea typeface="Montserrat"/>
                          <a:cs typeface="Montserrat"/>
                        </a:rPr>
                        <a:t>Weighted avg</a:t>
                      </a:r>
                      <a:endParaRPr sz="1000">
                        <a:solidFill>
                          <a:schemeClr val="bg1"/>
                        </a:solidFill>
                        <a:latin typeface="Raleway Black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0.88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0.77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0.81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032554"/>
                  </a:ext>
                </a:extLst>
              </a:tr>
            </a:tbl>
          </a:graphicData>
        </a:graphic>
      </p:graphicFrame>
      <p:graphicFrame>
        <p:nvGraphicFramePr>
          <p:cNvPr id="3" name="Google Shape;1854;p40">
            <a:extLst>
              <a:ext uri="{FF2B5EF4-FFF2-40B4-BE49-F238E27FC236}">
                <a16:creationId xmlns:a16="http://schemas.microsoft.com/office/drawing/2014/main" id="{364D759F-521B-4BFE-1DEC-B6C8A632BD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0872413"/>
              </p:ext>
            </p:extLst>
          </p:nvPr>
        </p:nvGraphicFramePr>
        <p:xfrm>
          <a:off x="111960" y="1311033"/>
          <a:ext cx="3827142" cy="2042002"/>
        </p:xfrm>
        <a:graphic>
          <a:graphicData uri="http://schemas.openxmlformats.org/drawingml/2006/table">
            <a:tbl>
              <a:tblPr>
                <a:noFill/>
                <a:tableStyleId>{C18F5E0A-E8ED-4519-B844-774A81DB5608}</a:tableStyleId>
              </a:tblPr>
              <a:tblGrid>
                <a:gridCol w="1323473">
                  <a:extLst>
                    <a:ext uri="{9D8B030D-6E8A-4147-A177-3AD203B41FA5}">
                      <a16:colId xmlns:a16="http://schemas.microsoft.com/office/drawing/2014/main" val="793881042"/>
                    </a:ext>
                  </a:extLst>
                </a:gridCol>
                <a:gridCol w="972552">
                  <a:extLst>
                    <a:ext uri="{9D8B030D-6E8A-4147-A177-3AD203B41FA5}">
                      <a16:colId xmlns:a16="http://schemas.microsoft.com/office/drawing/2014/main" val="620074108"/>
                    </a:ext>
                  </a:extLst>
                </a:gridCol>
                <a:gridCol w="882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802">
                  <a:extLst>
                    <a:ext uri="{9D8B030D-6E8A-4147-A177-3AD203B41FA5}">
                      <a16:colId xmlns:a16="http://schemas.microsoft.com/office/drawing/2014/main" val="2061713976"/>
                    </a:ext>
                  </a:extLst>
                </a:gridCol>
              </a:tblGrid>
              <a:tr h="5515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</a:rPr>
                        <a:t>Actual\Predicted</a:t>
                      </a: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>
                          <a:solidFill>
                            <a:schemeClr val="bg1"/>
                          </a:solidFill>
                          <a:latin typeface="Raleway Black"/>
                        </a:rPr>
                        <a:t>0</a:t>
                      </a:r>
                      <a:endParaRPr lang="en-US" sz="1000" b="0" i="0" u="none" strike="noStrike" noProof="0">
                        <a:solidFill>
                          <a:schemeClr val="bg1"/>
                        </a:solidFill>
                        <a:latin typeface="Raleway Black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/>
                          </a:solidFill>
                          <a:latin typeface="Raleway Black"/>
                        </a:rPr>
                        <a:t>(No default)</a:t>
                      </a:r>
                      <a:endParaRPr lang="en-US" sz="1000" b="0" i="0" u="none" strike="noStrike" noProof="0">
                        <a:solidFill>
                          <a:schemeClr val="bg1"/>
                        </a:solidFill>
                        <a:latin typeface="Segoe U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noProof="0">
                          <a:solidFill>
                            <a:schemeClr val="bg1"/>
                          </a:solidFill>
                          <a:latin typeface="Raleway Black"/>
                        </a:rPr>
                        <a:t>1</a:t>
                      </a:r>
                      <a:endParaRPr lang="en-US" sz="1000" b="0" i="0" u="none" strike="noStrike" noProof="0">
                        <a:solidFill>
                          <a:schemeClr val="bg1"/>
                        </a:solidFill>
                        <a:latin typeface="Raleway Black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solidFill>
                            <a:schemeClr val="bg1"/>
                          </a:solidFill>
                          <a:latin typeface="Raleway Black"/>
                        </a:rPr>
                        <a:t>(default)</a:t>
                      </a:r>
                      <a:endParaRPr sz="1000">
                        <a:solidFill>
                          <a:schemeClr val="bg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2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latin typeface="Raleway Black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aleway Black"/>
                          <a:ea typeface="Montserrat"/>
                          <a:cs typeface="Montserrat"/>
                          <a:sym typeface="Montserrat"/>
                        </a:rPr>
                        <a:t>(No default)</a:t>
                      </a:r>
                      <a:endParaRPr sz="1000">
                        <a:solidFill>
                          <a:schemeClr val="bg1"/>
                        </a:solidFill>
                        <a:latin typeface="Raleway Black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1323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342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1665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bg1"/>
                          </a:solidFill>
                          <a:latin typeface="Raleway Black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Raleway Black"/>
                          <a:ea typeface="Montserrat"/>
                          <a:cs typeface="Montserrat"/>
                          <a:sym typeface="Montserrat"/>
                        </a:rPr>
                        <a:t>(default)</a:t>
                      </a:r>
                      <a:endParaRPr sz="1000">
                        <a:solidFill>
                          <a:schemeClr val="bg1"/>
                        </a:solidFill>
                        <a:latin typeface="Raleway Black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78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88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166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18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>
                      <a:solidFill>
                        <a:schemeClr val="lt1"/>
                      </a:solidFill>
                    </a:lnL>
                    <a:lnR w="9524">
                      <a:solidFill>
                        <a:schemeClr val="lt1"/>
                      </a:solidFill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1401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chemeClr val="lt1"/>
                      </a:solidFill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43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4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1831</a:t>
                      </a:r>
                      <a:endParaRPr sz="10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4">
                      <a:solidFill>
                        <a:schemeClr val="lt1"/>
                      </a:solidFill>
                    </a:lnR>
                    <a:lnT w="9524">
                      <a:solidFill>
                        <a:schemeClr val="lt1"/>
                      </a:solidFill>
                    </a:lnT>
                    <a:lnB w="9524">
                      <a:solidFill>
                        <a:schemeClr val="lt1"/>
                      </a:solidFill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28607"/>
                  </a:ext>
                </a:extLst>
              </a:tr>
            </a:tbl>
          </a:graphicData>
        </a:graphic>
      </p:graphicFrame>
      <p:sp>
        <p:nvSpPr>
          <p:cNvPr id="6" name="Google Shape;1929;p45">
            <a:extLst>
              <a:ext uri="{FF2B5EF4-FFF2-40B4-BE49-F238E27FC236}">
                <a16:creationId xmlns:a16="http://schemas.microsoft.com/office/drawing/2014/main" id="{059439B5-114C-DEE5-B40F-BE473FC0969B}"/>
              </a:ext>
            </a:extLst>
          </p:cNvPr>
          <p:cNvSpPr txBox="1">
            <a:spLocks/>
          </p:cNvSpPr>
          <p:nvPr/>
        </p:nvSpPr>
        <p:spPr>
          <a:xfrm>
            <a:off x="294536" y="883231"/>
            <a:ext cx="2822438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SG" sz="1800" u="sng">
                <a:solidFill>
                  <a:schemeClr val="lt1"/>
                </a:solidFill>
                <a:latin typeface="Raleway Black"/>
                <a:sym typeface="Raleway Black"/>
              </a:rPr>
              <a:t>Confusion Matrix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779EB-84E8-3A59-11C3-A36EDD0FBB6C}"/>
              </a:ext>
            </a:extLst>
          </p:cNvPr>
          <p:cNvSpPr txBox="1"/>
          <p:nvPr/>
        </p:nvSpPr>
        <p:spPr>
          <a:xfrm>
            <a:off x="-1" y="3746833"/>
            <a:ext cx="4020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tx1"/>
                </a:solidFill>
                <a:latin typeface="Raleway Black"/>
                <a:ea typeface="Raleway Black"/>
                <a:cs typeface="Raleway Black"/>
                <a:sym typeface="Raleway Black"/>
              </a:rPr>
              <a:t>Predicted 53% of defaulters correctly,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chemeClr val="tx1"/>
                </a:solidFill>
                <a:latin typeface="Raleway Black"/>
                <a:ea typeface="Raleway Black"/>
                <a:cs typeface="Raleway Black"/>
                <a:sym typeface="Raleway Black"/>
              </a:rPr>
              <a:t>Wrongly predicted 21% as defaulters</a:t>
            </a:r>
            <a:endParaRPr lang="en-SG" sz="1400">
              <a:solidFill>
                <a:schemeClr val="tx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  <p:extLst>
      <p:ext uri="{BB962C8B-B14F-4D97-AF65-F5344CB8AC3E}">
        <p14:creationId xmlns:p14="http://schemas.microsoft.com/office/powerpoint/2010/main" val="3202451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CD5C-D866-9782-69FD-59E57017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&amp; Tuning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9A2BE-19AD-73B7-7061-C2FEA5941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94" y="1243979"/>
            <a:ext cx="4171981" cy="3128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125BA3-AD5B-3D78-B687-0C2A8511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057" y="1243979"/>
            <a:ext cx="3176611" cy="31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89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15;p31">
            <a:extLst>
              <a:ext uri="{FF2B5EF4-FFF2-40B4-BE49-F238E27FC236}">
                <a16:creationId xmlns:a16="http://schemas.microsoft.com/office/drawing/2014/main" id="{A80DE308-3117-E523-5C97-E04FF9589D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59225" y="1101800"/>
            <a:ext cx="1501500" cy="10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" name="Google Shape;1414;p31">
            <a:extLst>
              <a:ext uri="{FF2B5EF4-FFF2-40B4-BE49-F238E27FC236}">
                <a16:creationId xmlns:a16="http://schemas.microsoft.com/office/drawing/2014/main" id="{8A1A33B9-0E0E-8014-FFBF-225F13FC773D}"/>
              </a:ext>
            </a:extLst>
          </p:cNvPr>
          <p:cNvSpPr txBox="1">
            <a:spLocks noGrp="1"/>
          </p:cNvSpPr>
          <p:nvPr/>
        </p:nvSpPr>
        <p:spPr>
          <a:xfrm>
            <a:off x="859223" y="2093932"/>
            <a:ext cx="4753236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 Black"/>
              <a:buNone/>
              <a:defRPr sz="50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WALKTHROUGH</a:t>
            </a:r>
            <a:endParaRPr sz="40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19B80C-4A7B-97DA-3E6D-62F627EF9325}"/>
              </a:ext>
            </a:extLst>
          </p:cNvPr>
          <p:cNvGrpSpPr/>
          <p:nvPr/>
        </p:nvGrpSpPr>
        <p:grpSpPr>
          <a:xfrm>
            <a:off x="2393519" y="3070886"/>
            <a:ext cx="4324721" cy="2076668"/>
            <a:chOff x="661481" y="3170694"/>
            <a:chExt cx="3087472" cy="1482559"/>
          </a:xfrm>
        </p:grpSpPr>
        <p:sp>
          <p:nvSpPr>
            <p:cNvPr id="3" name="Google Shape;2537;p49">
              <a:extLst>
                <a:ext uri="{FF2B5EF4-FFF2-40B4-BE49-F238E27FC236}">
                  <a16:creationId xmlns:a16="http://schemas.microsoft.com/office/drawing/2014/main" id="{FCC71639-1869-767D-0AAB-56BBF0279775}"/>
                </a:ext>
              </a:extLst>
            </p:cNvPr>
            <p:cNvSpPr/>
            <p:nvPr/>
          </p:nvSpPr>
          <p:spPr>
            <a:xfrm>
              <a:off x="1006508" y="4186210"/>
              <a:ext cx="2142473" cy="466874"/>
            </a:xfrm>
            <a:custGeom>
              <a:avLst/>
              <a:gdLst/>
              <a:ahLst/>
              <a:cxnLst/>
              <a:rect l="l" t="t" r="r" b="b"/>
              <a:pathLst>
                <a:path w="38116" h="8306" extrusionOk="0">
                  <a:moveTo>
                    <a:pt x="38116" y="0"/>
                  </a:moveTo>
                  <a:cubicBezTo>
                    <a:pt x="37749" y="40"/>
                    <a:pt x="37372" y="159"/>
                    <a:pt x="37084" y="328"/>
                  </a:cubicBezTo>
                  <a:cubicBezTo>
                    <a:pt x="36588" y="536"/>
                    <a:pt x="36181" y="863"/>
                    <a:pt x="35764" y="1151"/>
                  </a:cubicBezTo>
                  <a:cubicBezTo>
                    <a:pt x="35476" y="1360"/>
                    <a:pt x="35188" y="1568"/>
                    <a:pt x="34851" y="1776"/>
                  </a:cubicBezTo>
                  <a:cubicBezTo>
                    <a:pt x="34587" y="1927"/>
                    <a:pt x="34018" y="2226"/>
                    <a:pt x="33413" y="2226"/>
                  </a:cubicBezTo>
                  <a:cubicBezTo>
                    <a:pt x="33178" y="2226"/>
                    <a:pt x="32938" y="2181"/>
                    <a:pt x="32708" y="2064"/>
                  </a:cubicBezTo>
                  <a:cubicBezTo>
                    <a:pt x="32499" y="1985"/>
                    <a:pt x="32291" y="1816"/>
                    <a:pt x="32082" y="1647"/>
                  </a:cubicBezTo>
                  <a:cubicBezTo>
                    <a:pt x="31795" y="1399"/>
                    <a:pt x="31507" y="1201"/>
                    <a:pt x="31130" y="1032"/>
                  </a:cubicBezTo>
                  <a:cubicBezTo>
                    <a:pt x="30930" y="972"/>
                    <a:pt x="30736" y="944"/>
                    <a:pt x="30548" y="944"/>
                  </a:cubicBezTo>
                  <a:cubicBezTo>
                    <a:pt x="29562" y="944"/>
                    <a:pt x="28719" y="1688"/>
                    <a:pt x="27994" y="2312"/>
                  </a:cubicBezTo>
                  <a:lnTo>
                    <a:pt x="27944" y="2352"/>
                  </a:lnTo>
                  <a:cubicBezTo>
                    <a:pt x="27300" y="2898"/>
                    <a:pt x="26435" y="3471"/>
                    <a:pt x="25547" y="3471"/>
                  </a:cubicBezTo>
                  <a:cubicBezTo>
                    <a:pt x="25354" y="3471"/>
                    <a:pt x="25160" y="3444"/>
                    <a:pt x="24967" y="3384"/>
                  </a:cubicBezTo>
                  <a:cubicBezTo>
                    <a:pt x="24600" y="3265"/>
                    <a:pt x="24313" y="3017"/>
                    <a:pt x="23935" y="2769"/>
                  </a:cubicBezTo>
                  <a:cubicBezTo>
                    <a:pt x="23529" y="2441"/>
                    <a:pt x="23112" y="2144"/>
                    <a:pt x="22536" y="2025"/>
                  </a:cubicBezTo>
                  <a:cubicBezTo>
                    <a:pt x="22337" y="1971"/>
                    <a:pt x="22142" y="1948"/>
                    <a:pt x="21950" y="1948"/>
                  </a:cubicBezTo>
                  <a:cubicBezTo>
                    <a:pt x="21105" y="1948"/>
                    <a:pt x="20335" y="2411"/>
                    <a:pt x="19599" y="2848"/>
                  </a:cubicBezTo>
                  <a:cubicBezTo>
                    <a:pt x="18974" y="3225"/>
                    <a:pt x="18319" y="3592"/>
                    <a:pt x="17654" y="3721"/>
                  </a:cubicBezTo>
                  <a:cubicBezTo>
                    <a:pt x="17546" y="3737"/>
                    <a:pt x="17438" y="3744"/>
                    <a:pt x="17330" y="3744"/>
                  </a:cubicBezTo>
                  <a:cubicBezTo>
                    <a:pt x="16611" y="3744"/>
                    <a:pt x="15879" y="3424"/>
                    <a:pt x="15094" y="3096"/>
                  </a:cubicBezTo>
                  <a:cubicBezTo>
                    <a:pt x="14300" y="2729"/>
                    <a:pt x="13516" y="2392"/>
                    <a:pt x="12653" y="2352"/>
                  </a:cubicBezTo>
                  <a:cubicBezTo>
                    <a:pt x="12614" y="2351"/>
                    <a:pt x="12575" y="2350"/>
                    <a:pt x="12536" y="2350"/>
                  </a:cubicBezTo>
                  <a:cubicBezTo>
                    <a:pt x="11372" y="2350"/>
                    <a:pt x="10167" y="2925"/>
                    <a:pt x="8842" y="4049"/>
                  </a:cubicBezTo>
                  <a:lnTo>
                    <a:pt x="8802" y="4128"/>
                  </a:lnTo>
                  <a:cubicBezTo>
                    <a:pt x="8346" y="4505"/>
                    <a:pt x="7899" y="4872"/>
                    <a:pt x="7403" y="4922"/>
                  </a:cubicBezTo>
                  <a:cubicBezTo>
                    <a:pt x="7355" y="4933"/>
                    <a:pt x="7304" y="4938"/>
                    <a:pt x="7250" y="4938"/>
                  </a:cubicBezTo>
                  <a:cubicBezTo>
                    <a:pt x="7116" y="4938"/>
                    <a:pt x="6967" y="4908"/>
                    <a:pt x="6818" y="4872"/>
                  </a:cubicBezTo>
                  <a:cubicBezTo>
                    <a:pt x="6738" y="4872"/>
                    <a:pt x="6659" y="4833"/>
                    <a:pt x="6570" y="4833"/>
                  </a:cubicBezTo>
                  <a:cubicBezTo>
                    <a:pt x="6353" y="4804"/>
                    <a:pt x="6140" y="4790"/>
                    <a:pt x="5928" y="4790"/>
                  </a:cubicBezTo>
                  <a:cubicBezTo>
                    <a:pt x="3751" y="4790"/>
                    <a:pt x="1823" y="6253"/>
                    <a:pt x="159" y="7691"/>
                  </a:cubicBezTo>
                  <a:cubicBezTo>
                    <a:pt x="40" y="7770"/>
                    <a:pt x="1" y="7939"/>
                    <a:pt x="80" y="8058"/>
                  </a:cubicBezTo>
                  <a:cubicBezTo>
                    <a:pt x="120" y="8227"/>
                    <a:pt x="249" y="8306"/>
                    <a:pt x="407" y="8306"/>
                  </a:cubicBezTo>
                  <a:lnTo>
                    <a:pt x="36091" y="8227"/>
                  </a:lnTo>
                  <a:lnTo>
                    <a:pt x="38116" y="8227"/>
                  </a:lnTo>
                  <a:lnTo>
                    <a:pt x="38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2540;p49">
              <a:extLst>
                <a:ext uri="{FF2B5EF4-FFF2-40B4-BE49-F238E27FC236}">
                  <a16:creationId xmlns:a16="http://schemas.microsoft.com/office/drawing/2014/main" id="{0F213443-3093-7F89-BC55-4F45AA9A7810}"/>
                </a:ext>
              </a:extLst>
            </p:cNvPr>
            <p:cNvGrpSpPr/>
            <p:nvPr/>
          </p:nvGrpSpPr>
          <p:grpSpPr>
            <a:xfrm>
              <a:off x="661481" y="4327362"/>
              <a:ext cx="792787" cy="325557"/>
              <a:chOff x="487525" y="3951700"/>
              <a:chExt cx="852675" cy="350150"/>
            </a:xfrm>
          </p:grpSpPr>
          <p:sp>
            <p:nvSpPr>
              <p:cNvPr id="17" name="Google Shape;2541;p49">
                <a:extLst>
                  <a:ext uri="{FF2B5EF4-FFF2-40B4-BE49-F238E27FC236}">
                    <a16:creationId xmlns:a16="http://schemas.microsoft.com/office/drawing/2014/main" id="{08FE1F1A-C0DA-081E-F9AA-71FF7F69D789}"/>
                  </a:ext>
                </a:extLst>
              </p:cNvPr>
              <p:cNvSpPr/>
              <p:nvPr/>
            </p:nvSpPr>
            <p:spPr>
              <a:xfrm>
                <a:off x="487525" y="3951700"/>
                <a:ext cx="852675" cy="350150"/>
              </a:xfrm>
              <a:custGeom>
                <a:avLst/>
                <a:gdLst/>
                <a:ahLst/>
                <a:cxnLst/>
                <a:rect l="l" t="t" r="r" b="b"/>
                <a:pathLst>
                  <a:path w="34107" h="14006" extrusionOk="0">
                    <a:moveTo>
                      <a:pt x="15071" y="1"/>
                    </a:moveTo>
                    <a:cubicBezTo>
                      <a:pt x="14025" y="1"/>
                      <a:pt x="12959" y="295"/>
                      <a:pt x="12027" y="897"/>
                    </a:cubicBezTo>
                    <a:cubicBezTo>
                      <a:pt x="9755" y="2346"/>
                      <a:pt x="8763" y="4787"/>
                      <a:pt x="8266" y="7307"/>
                    </a:cubicBezTo>
                    <a:cubicBezTo>
                      <a:pt x="7508" y="6982"/>
                      <a:pt x="6694" y="6814"/>
                      <a:pt x="5877" y="6814"/>
                    </a:cubicBezTo>
                    <a:cubicBezTo>
                      <a:pt x="4824" y="6814"/>
                      <a:pt x="3764" y="7093"/>
                      <a:pt x="2809" y="7675"/>
                    </a:cubicBezTo>
                    <a:cubicBezTo>
                      <a:pt x="1697" y="8300"/>
                      <a:pt x="784" y="9292"/>
                      <a:pt x="288" y="10493"/>
                    </a:cubicBezTo>
                    <a:cubicBezTo>
                      <a:pt x="0" y="11237"/>
                      <a:pt x="0" y="11942"/>
                      <a:pt x="80" y="12725"/>
                    </a:cubicBezTo>
                    <a:cubicBezTo>
                      <a:pt x="159" y="13132"/>
                      <a:pt x="248" y="13589"/>
                      <a:pt x="328" y="14006"/>
                    </a:cubicBezTo>
                    <a:lnTo>
                      <a:pt x="34107" y="14006"/>
                    </a:lnTo>
                    <a:lnTo>
                      <a:pt x="34107" y="13837"/>
                    </a:lnTo>
                    <a:cubicBezTo>
                      <a:pt x="34027" y="12140"/>
                      <a:pt x="33114" y="10532"/>
                      <a:pt x="31626" y="9749"/>
                    </a:cubicBezTo>
                    <a:cubicBezTo>
                      <a:pt x="30924" y="9365"/>
                      <a:pt x="30149" y="9182"/>
                      <a:pt x="29383" y="9182"/>
                    </a:cubicBezTo>
                    <a:cubicBezTo>
                      <a:pt x="28980" y="9182"/>
                      <a:pt x="28579" y="9232"/>
                      <a:pt x="28192" y="9332"/>
                    </a:cubicBezTo>
                    <a:cubicBezTo>
                      <a:pt x="27785" y="7476"/>
                      <a:pt x="26545" y="5690"/>
                      <a:pt x="24640" y="5154"/>
                    </a:cubicBezTo>
                    <a:cubicBezTo>
                      <a:pt x="24235" y="5043"/>
                      <a:pt x="23822" y="4990"/>
                      <a:pt x="23412" y="4990"/>
                    </a:cubicBezTo>
                    <a:cubicBezTo>
                      <a:pt x="22313" y="4990"/>
                      <a:pt x="21239" y="5373"/>
                      <a:pt x="20422" y="6067"/>
                    </a:cubicBezTo>
                    <a:cubicBezTo>
                      <a:pt x="20214" y="5075"/>
                      <a:pt x="20135" y="4003"/>
                      <a:pt x="19757" y="3050"/>
                    </a:cubicBezTo>
                    <a:cubicBezTo>
                      <a:pt x="18947" y="1047"/>
                      <a:pt x="17043" y="1"/>
                      <a:pt x="150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542;p49">
                <a:extLst>
                  <a:ext uri="{FF2B5EF4-FFF2-40B4-BE49-F238E27FC236}">
                    <a16:creationId xmlns:a16="http://schemas.microsoft.com/office/drawing/2014/main" id="{28ED591F-F670-DF7E-D05D-F6B9CEA65BAB}"/>
                  </a:ext>
                </a:extLst>
              </p:cNvPr>
              <p:cNvSpPr/>
              <p:nvPr/>
            </p:nvSpPr>
            <p:spPr>
              <a:xfrm>
                <a:off x="487525" y="4151000"/>
                <a:ext cx="852675" cy="150850"/>
              </a:xfrm>
              <a:custGeom>
                <a:avLst/>
                <a:gdLst/>
                <a:ahLst/>
                <a:cxnLst/>
                <a:rect l="l" t="t" r="r" b="b"/>
                <a:pathLst>
                  <a:path w="34107" h="6034" extrusionOk="0">
                    <a:moveTo>
                      <a:pt x="12484" y="0"/>
                    </a:moveTo>
                    <a:cubicBezTo>
                      <a:pt x="12236" y="903"/>
                      <a:pt x="11908" y="1816"/>
                      <a:pt x="11283" y="2560"/>
                    </a:cubicBezTo>
                    <a:cubicBezTo>
                      <a:pt x="10499" y="3513"/>
                      <a:pt x="9388" y="4089"/>
                      <a:pt x="8147" y="4257"/>
                    </a:cubicBezTo>
                    <a:cubicBezTo>
                      <a:pt x="7904" y="4284"/>
                      <a:pt x="7660" y="4297"/>
                      <a:pt x="7416" y="4297"/>
                    </a:cubicBezTo>
                    <a:cubicBezTo>
                      <a:pt x="5042" y="4297"/>
                      <a:pt x="2652" y="3078"/>
                      <a:pt x="745" y="1648"/>
                    </a:cubicBezTo>
                    <a:cubicBezTo>
                      <a:pt x="576" y="1935"/>
                      <a:pt x="407" y="2233"/>
                      <a:pt x="288" y="2521"/>
                    </a:cubicBezTo>
                    <a:cubicBezTo>
                      <a:pt x="0" y="3265"/>
                      <a:pt x="0" y="3970"/>
                      <a:pt x="80" y="4753"/>
                    </a:cubicBezTo>
                    <a:cubicBezTo>
                      <a:pt x="159" y="5160"/>
                      <a:pt x="248" y="5617"/>
                      <a:pt x="328" y="6034"/>
                    </a:cubicBezTo>
                    <a:lnTo>
                      <a:pt x="34107" y="6034"/>
                    </a:lnTo>
                    <a:lnTo>
                      <a:pt x="34107" y="5865"/>
                    </a:lnTo>
                    <a:cubicBezTo>
                      <a:pt x="34067" y="4714"/>
                      <a:pt x="33650" y="3632"/>
                      <a:pt x="32906" y="2809"/>
                    </a:cubicBezTo>
                    <a:cubicBezTo>
                      <a:pt x="32142" y="3126"/>
                      <a:pt x="31269" y="3260"/>
                      <a:pt x="30364" y="3260"/>
                    </a:cubicBezTo>
                    <a:cubicBezTo>
                      <a:pt x="28329" y="3260"/>
                      <a:pt x="26130" y="2585"/>
                      <a:pt x="24640" y="1816"/>
                    </a:cubicBezTo>
                    <a:cubicBezTo>
                      <a:pt x="23935" y="1439"/>
                      <a:pt x="23191" y="993"/>
                      <a:pt x="22615" y="447"/>
                    </a:cubicBezTo>
                    <a:cubicBezTo>
                      <a:pt x="22080" y="2352"/>
                      <a:pt x="20214" y="3672"/>
                      <a:pt x="18319" y="4089"/>
                    </a:cubicBezTo>
                    <a:cubicBezTo>
                      <a:pt x="17953" y="4163"/>
                      <a:pt x="17586" y="4200"/>
                      <a:pt x="17226" y="4200"/>
                    </a:cubicBezTo>
                    <a:cubicBezTo>
                      <a:pt x="15389" y="4200"/>
                      <a:pt x="13703" y="3239"/>
                      <a:pt x="12940" y="1439"/>
                    </a:cubicBezTo>
                    <a:cubicBezTo>
                      <a:pt x="12732" y="993"/>
                      <a:pt x="12563" y="496"/>
                      <a:pt x="12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2543;p49">
              <a:extLst>
                <a:ext uri="{FF2B5EF4-FFF2-40B4-BE49-F238E27FC236}">
                  <a16:creationId xmlns:a16="http://schemas.microsoft.com/office/drawing/2014/main" id="{632B04B4-9714-B8A2-403F-3B9D082BE57C}"/>
                </a:ext>
              </a:extLst>
            </p:cNvPr>
            <p:cNvGrpSpPr/>
            <p:nvPr/>
          </p:nvGrpSpPr>
          <p:grpSpPr>
            <a:xfrm>
              <a:off x="2262430" y="3170694"/>
              <a:ext cx="672344" cy="1482307"/>
              <a:chOff x="2245175" y="1486325"/>
              <a:chExt cx="862096" cy="1900650"/>
            </a:xfrm>
          </p:grpSpPr>
          <p:sp>
            <p:nvSpPr>
              <p:cNvPr id="12" name="Google Shape;2544;p49">
                <a:extLst>
                  <a:ext uri="{FF2B5EF4-FFF2-40B4-BE49-F238E27FC236}">
                    <a16:creationId xmlns:a16="http://schemas.microsoft.com/office/drawing/2014/main" id="{56E4065F-F997-104C-7715-62C1FCDB792F}"/>
                  </a:ext>
                </a:extLst>
              </p:cNvPr>
              <p:cNvSpPr/>
              <p:nvPr/>
            </p:nvSpPr>
            <p:spPr>
              <a:xfrm>
                <a:off x="2629550" y="2562575"/>
                <a:ext cx="88800" cy="82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545;p49">
                <a:extLst>
                  <a:ext uri="{FF2B5EF4-FFF2-40B4-BE49-F238E27FC236}">
                    <a16:creationId xmlns:a16="http://schemas.microsoft.com/office/drawing/2014/main" id="{EA0E7632-08E4-586E-5497-82C3C626DC6D}"/>
                  </a:ext>
                </a:extLst>
              </p:cNvPr>
              <p:cNvSpPr/>
              <p:nvPr/>
            </p:nvSpPr>
            <p:spPr>
              <a:xfrm>
                <a:off x="2245175" y="1486325"/>
                <a:ext cx="862096" cy="1281179"/>
              </a:xfrm>
              <a:custGeom>
                <a:avLst/>
                <a:gdLst/>
                <a:ahLst/>
                <a:cxnLst/>
                <a:rect l="l" t="t" r="r" b="b"/>
                <a:pathLst>
                  <a:path w="13943" h="20721" extrusionOk="0">
                    <a:moveTo>
                      <a:pt x="4466" y="0"/>
                    </a:moveTo>
                    <a:cubicBezTo>
                      <a:pt x="1985" y="0"/>
                      <a:pt x="0" y="1985"/>
                      <a:pt x="0" y="4466"/>
                    </a:cubicBezTo>
                    <a:lnTo>
                      <a:pt x="0" y="16255"/>
                    </a:lnTo>
                    <a:cubicBezTo>
                      <a:pt x="0" y="18686"/>
                      <a:pt x="1985" y="20720"/>
                      <a:pt x="4466" y="20720"/>
                    </a:cubicBezTo>
                    <a:lnTo>
                      <a:pt x="9516" y="20720"/>
                    </a:lnTo>
                    <a:cubicBezTo>
                      <a:pt x="11958" y="20720"/>
                      <a:pt x="13942" y="18686"/>
                      <a:pt x="13942" y="16255"/>
                    </a:cubicBezTo>
                    <a:lnTo>
                      <a:pt x="13942" y="4466"/>
                    </a:lnTo>
                    <a:cubicBezTo>
                      <a:pt x="13942" y="1985"/>
                      <a:pt x="11958" y="0"/>
                      <a:pt x="9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546;p49">
                <a:extLst>
                  <a:ext uri="{FF2B5EF4-FFF2-40B4-BE49-F238E27FC236}">
                    <a16:creationId xmlns:a16="http://schemas.microsoft.com/office/drawing/2014/main" id="{C1281025-FEF0-2ED7-7DE0-9AF53B7B5083}"/>
                  </a:ext>
                </a:extLst>
              </p:cNvPr>
              <p:cNvSpPr/>
              <p:nvPr/>
            </p:nvSpPr>
            <p:spPr>
              <a:xfrm>
                <a:off x="2245175" y="1486325"/>
                <a:ext cx="862096" cy="408078"/>
              </a:xfrm>
              <a:custGeom>
                <a:avLst/>
                <a:gdLst/>
                <a:ahLst/>
                <a:cxnLst/>
                <a:rect l="l" t="t" r="r" b="b"/>
                <a:pathLst>
                  <a:path w="13943" h="6600" extrusionOk="0">
                    <a:moveTo>
                      <a:pt x="4515" y="0"/>
                    </a:moveTo>
                    <a:cubicBezTo>
                      <a:pt x="2034" y="0"/>
                      <a:pt x="0" y="2025"/>
                      <a:pt x="0" y="4506"/>
                    </a:cubicBezTo>
                    <a:lnTo>
                      <a:pt x="0" y="5706"/>
                    </a:lnTo>
                    <a:cubicBezTo>
                      <a:pt x="346" y="5970"/>
                      <a:pt x="726" y="6168"/>
                      <a:pt x="1131" y="6168"/>
                    </a:cubicBezTo>
                    <a:cubicBezTo>
                      <a:pt x="1167" y="6168"/>
                      <a:pt x="1204" y="6166"/>
                      <a:pt x="1240" y="6163"/>
                    </a:cubicBezTo>
                    <a:cubicBezTo>
                      <a:pt x="1826" y="6123"/>
                      <a:pt x="2362" y="5835"/>
                      <a:pt x="2779" y="5498"/>
                    </a:cubicBezTo>
                    <a:cubicBezTo>
                      <a:pt x="3185" y="5170"/>
                      <a:pt x="3562" y="4714"/>
                      <a:pt x="3642" y="4178"/>
                    </a:cubicBezTo>
                    <a:cubicBezTo>
                      <a:pt x="3642" y="4128"/>
                      <a:pt x="3710" y="4073"/>
                      <a:pt x="3770" y="4073"/>
                    </a:cubicBezTo>
                    <a:cubicBezTo>
                      <a:pt x="3804" y="4073"/>
                      <a:pt x="3836" y="4091"/>
                      <a:pt x="3850" y="4138"/>
                    </a:cubicBezTo>
                    <a:cubicBezTo>
                      <a:pt x="4098" y="4595"/>
                      <a:pt x="4346" y="5002"/>
                      <a:pt x="4674" y="5379"/>
                    </a:cubicBezTo>
                    <a:cubicBezTo>
                      <a:pt x="5014" y="5711"/>
                      <a:pt x="5460" y="6049"/>
                      <a:pt x="5931" y="6049"/>
                    </a:cubicBezTo>
                    <a:cubicBezTo>
                      <a:pt x="6037" y="6049"/>
                      <a:pt x="6144" y="6032"/>
                      <a:pt x="6252" y="5994"/>
                    </a:cubicBezTo>
                    <a:cubicBezTo>
                      <a:pt x="6539" y="5915"/>
                      <a:pt x="6788" y="5627"/>
                      <a:pt x="6907" y="5379"/>
                    </a:cubicBezTo>
                    <a:cubicBezTo>
                      <a:pt x="7155" y="4962"/>
                      <a:pt x="7323" y="4506"/>
                      <a:pt x="7403" y="4009"/>
                    </a:cubicBezTo>
                    <a:cubicBezTo>
                      <a:pt x="7423" y="3970"/>
                      <a:pt x="7465" y="3950"/>
                      <a:pt x="7507" y="3950"/>
                    </a:cubicBezTo>
                    <a:cubicBezTo>
                      <a:pt x="7549" y="3950"/>
                      <a:pt x="7591" y="3970"/>
                      <a:pt x="7611" y="4009"/>
                    </a:cubicBezTo>
                    <a:cubicBezTo>
                      <a:pt x="7899" y="4426"/>
                      <a:pt x="8107" y="4922"/>
                      <a:pt x="8355" y="5379"/>
                    </a:cubicBezTo>
                    <a:cubicBezTo>
                      <a:pt x="8604" y="5786"/>
                      <a:pt x="8891" y="6163"/>
                      <a:pt x="9348" y="6371"/>
                    </a:cubicBezTo>
                    <a:cubicBezTo>
                      <a:pt x="9555" y="6503"/>
                      <a:pt x="9814" y="6599"/>
                      <a:pt x="10072" y="6599"/>
                    </a:cubicBezTo>
                    <a:cubicBezTo>
                      <a:pt x="10221" y="6599"/>
                      <a:pt x="10370" y="6567"/>
                      <a:pt x="10509" y="6490"/>
                    </a:cubicBezTo>
                    <a:cubicBezTo>
                      <a:pt x="10836" y="6331"/>
                      <a:pt x="11005" y="5994"/>
                      <a:pt x="11164" y="5706"/>
                    </a:cubicBezTo>
                    <a:cubicBezTo>
                      <a:pt x="11332" y="5339"/>
                      <a:pt x="11372" y="4922"/>
                      <a:pt x="11412" y="4506"/>
                    </a:cubicBezTo>
                    <a:cubicBezTo>
                      <a:pt x="11444" y="4429"/>
                      <a:pt x="11505" y="4385"/>
                      <a:pt x="11565" y="4385"/>
                    </a:cubicBezTo>
                    <a:cubicBezTo>
                      <a:pt x="11599" y="4385"/>
                      <a:pt x="11632" y="4398"/>
                      <a:pt x="11660" y="4426"/>
                    </a:cubicBezTo>
                    <a:cubicBezTo>
                      <a:pt x="11997" y="4883"/>
                      <a:pt x="12206" y="5418"/>
                      <a:pt x="12573" y="5835"/>
                    </a:cubicBezTo>
                    <a:cubicBezTo>
                      <a:pt x="12880" y="6180"/>
                      <a:pt x="13266" y="6454"/>
                      <a:pt x="13722" y="6454"/>
                    </a:cubicBezTo>
                    <a:cubicBezTo>
                      <a:pt x="13752" y="6454"/>
                      <a:pt x="13782" y="6453"/>
                      <a:pt x="13813" y="6450"/>
                    </a:cubicBezTo>
                    <a:lnTo>
                      <a:pt x="13942" y="6450"/>
                    </a:lnTo>
                    <a:lnTo>
                      <a:pt x="13942" y="4506"/>
                    </a:lnTo>
                    <a:cubicBezTo>
                      <a:pt x="13942" y="2025"/>
                      <a:pt x="11958" y="0"/>
                      <a:pt x="94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547;p49">
                <a:extLst>
                  <a:ext uri="{FF2B5EF4-FFF2-40B4-BE49-F238E27FC236}">
                    <a16:creationId xmlns:a16="http://schemas.microsoft.com/office/drawing/2014/main" id="{375C6328-690B-C4FD-DC88-88C8C4D4E0F0}"/>
                  </a:ext>
                </a:extLst>
              </p:cNvPr>
              <p:cNvSpPr/>
              <p:nvPr/>
            </p:nvSpPr>
            <p:spPr>
              <a:xfrm>
                <a:off x="2245175" y="2263717"/>
                <a:ext cx="862096" cy="503791"/>
              </a:xfrm>
              <a:custGeom>
                <a:avLst/>
                <a:gdLst/>
                <a:ahLst/>
                <a:cxnLst/>
                <a:rect l="l" t="t" r="r" b="b"/>
                <a:pathLst>
                  <a:path w="13943" h="8148" extrusionOk="0">
                    <a:moveTo>
                      <a:pt x="3473" y="0"/>
                    </a:moveTo>
                    <a:cubicBezTo>
                      <a:pt x="3354" y="288"/>
                      <a:pt x="3146" y="576"/>
                      <a:pt x="2937" y="824"/>
                    </a:cubicBezTo>
                    <a:cubicBezTo>
                      <a:pt x="2526" y="1299"/>
                      <a:pt x="1962" y="1602"/>
                      <a:pt x="1374" y="1602"/>
                    </a:cubicBezTo>
                    <a:cubicBezTo>
                      <a:pt x="1139" y="1602"/>
                      <a:pt x="900" y="1554"/>
                      <a:pt x="665" y="1449"/>
                    </a:cubicBezTo>
                    <a:cubicBezTo>
                      <a:pt x="377" y="1320"/>
                      <a:pt x="169" y="1112"/>
                      <a:pt x="0" y="863"/>
                    </a:cubicBezTo>
                    <a:lnTo>
                      <a:pt x="0" y="3632"/>
                    </a:lnTo>
                    <a:cubicBezTo>
                      <a:pt x="0" y="6113"/>
                      <a:pt x="2034" y="8147"/>
                      <a:pt x="4515" y="8147"/>
                    </a:cubicBezTo>
                    <a:lnTo>
                      <a:pt x="9477" y="8147"/>
                    </a:lnTo>
                    <a:cubicBezTo>
                      <a:pt x="11958" y="8147"/>
                      <a:pt x="13942" y="6113"/>
                      <a:pt x="13942" y="3632"/>
                    </a:cubicBezTo>
                    <a:lnTo>
                      <a:pt x="13942" y="903"/>
                    </a:lnTo>
                    <a:cubicBezTo>
                      <a:pt x="13774" y="863"/>
                      <a:pt x="13605" y="784"/>
                      <a:pt x="13446" y="615"/>
                    </a:cubicBezTo>
                    <a:cubicBezTo>
                      <a:pt x="13446" y="576"/>
                      <a:pt x="13396" y="536"/>
                      <a:pt x="13357" y="496"/>
                    </a:cubicBezTo>
                    <a:cubicBezTo>
                      <a:pt x="13317" y="744"/>
                      <a:pt x="13277" y="992"/>
                      <a:pt x="13148" y="1201"/>
                    </a:cubicBezTo>
                    <a:cubicBezTo>
                      <a:pt x="12783" y="1875"/>
                      <a:pt x="12079" y="2190"/>
                      <a:pt x="11335" y="2190"/>
                    </a:cubicBezTo>
                    <a:cubicBezTo>
                      <a:pt x="11170" y="2190"/>
                      <a:pt x="11002" y="2174"/>
                      <a:pt x="10836" y="2144"/>
                    </a:cubicBezTo>
                    <a:cubicBezTo>
                      <a:pt x="10052" y="1985"/>
                      <a:pt x="9348" y="1399"/>
                      <a:pt x="9139" y="615"/>
                    </a:cubicBezTo>
                    <a:cubicBezTo>
                      <a:pt x="9060" y="824"/>
                      <a:pt x="8931" y="992"/>
                      <a:pt x="8772" y="1151"/>
                    </a:cubicBezTo>
                    <a:cubicBezTo>
                      <a:pt x="8430" y="1526"/>
                      <a:pt x="7921" y="1821"/>
                      <a:pt x="7409" y="1821"/>
                    </a:cubicBezTo>
                    <a:cubicBezTo>
                      <a:pt x="7297" y="1821"/>
                      <a:pt x="7185" y="1807"/>
                      <a:pt x="7075" y="1776"/>
                    </a:cubicBezTo>
                    <a:cubicBezTo>
                      <a:pt x="6698" y="1647"/>
                      <a:pt x="6450" y="1399"/>
                      <a:pt x="6371" y="1112"/>
                    </a:cubicBezTo>
                    <a:cubicBezTo>
                      <a:pt x="6291" y="1201"/>
                      <a:pt x="6252" y="1320"/>
                      <a:pt x="6162" y="1399"/>
                    </a:cubicBezTo>
                    <a:cubicBezTo>
                      <a:pt x="5955" y="1624"/>
                      <a:pt x="5689" y="1715"/>
                      <a:pt x="5414" y="1715"/>
                    </a:cubicBezTo>
                    <a:cubicBezTo>
                      <a:pt x="5082" y="1715"/>
                      <a:pt x="4737" y="1584"/>
                      <a:pt x="4466" y="1399"/>
                    </a:cubicBezTo>
                    <a:cubicBezTo>
                      <a:pt x="3969" y="1072"/>
                      <a:pt x="3602" y="576"/>
                      <a:pt x="3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557;p49">
              <a:extLst>
                <a:ext uri="{FF2B5EF4-FFF2-40B4-BE49-F238E27FC236}">
                  <a16:creationId xmlns:a16="http://schemas.microsoft.com/office/drawing/2014/main" id="{2FEDB4B0-6C3E-6B31-274C-EF1D951EB52F}"/>
                </a:ext>
              </a:extLst>
            </p:cNvPr>
            <p:cNvGrpSpPr/>
            <p:nvPr/>
          </p:nvGrpSpPr>
          <p:grpSpPr>
            <a:xfrm>
              <a:off x="1121247" y="3490636"/>
              <a:ext cx="981310" cy="1162617"/>
              <a:chOff x="830600" y="2857150"/>
              <a:chExt cx="1227428" cy="1454210"/>
            </a:xfrm>
          </p:grpSpPr>
          <p:sp>
            <p:nvSpPr>
              <p:cNvPr id="8" name="Google Shape;2558;p49">
                <a:extLst>
                  <a:ext uri="{FF2B5EF4-FFF2-40B4-BE49-F238E27FC236}">
                    <a16:creationId xmlns:a16="http://schemas.microsoft.com/office/drawing/2014/main" id="{4C18DDE7-1C97-5F7F-800B-391A13602CD7}"/>
                  </a:ext>
                </a:extLst>
              </p:cNvPr>
              <p:cNvSpPr/>
              <p:nvPr/>
            </p:nvSpPr>
            <p:spPr>
              <a:xfrm>
                <a:off x="1228580" y="3701568"/>
                <a:ext cx="436593" cy="609792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9426" extrusionOk="0">
                    <a:moveTo>
                      <a:pt x="5921" y="1"/>
                    </a:moveTo>
                    <a:cubicBezTo>
                      <a:pt x="5848" y="1"/>
                      <a:pt x="5775" y="12"/>
                      <a:pt x="5707" y="35"/>
                    </a:cubicBezTo>
                    <a:cubicBezTo>
                      <a:pt x="5300" y="115"/>
                      <a:pt x="5131" y="531"/>
                      <a:pt x="5210" y="938"/>
                    </a:cubicBezTo>
                    <a:cubicBezTo>
                      <a:pt x="5202" y="904"/>
                      <a:pt x="5197" y="890"/>
                      <a:pt x="5195" y="890"/>
                    </a:cubicBezTo>
                    <a:lnTo>
                      <a:pt x="5195" y="890"/>
                    </a:lnTo>
                    <a:cubicBezTo>
                      <a:pt x="5186" y="890"/>
                      <a:pt x="5210" y="1067"/>
                      <a:pt x="5210" y="1067"/>
                    </a:cubicBezTo>
                    <a:lnTo>
                      <a:pt x="5210" y="1315"/>
                    </a:lnTo>
                    <a:lnTo>
                      <a:pt x="5210" y="1355"/>
                    </a:lnTo>
                    <a:lnTo>
                      <a:pt x="5171" y="1355"/>
                    </a:lnTo>
                    <a:cubicBezTo>
                      <a:pt x="5171" y="1474"/>
                      <a:pt x="5131" y="1563"/>
                      <a:pt x="5131" y="1643"/>
                    </a:cubicBezTo>
                    <a:cubicBezTo>
                      <a:pt x="5091" y="1683"/>
                      <a:pt x="5091" y="1772"/>
                      <a:pt x="5052" y="1812"/>
                    </a:cubicBezTo>
                    <a:cubicBezTo>
                      <a:pt x="5052" y="1812"/>
                      <a:pt x="5012" y="1931"/>
                      <a:pt x="4962" y="1931"/>
                    </a:cubicBezTo>
                    <a:cubicBezTo>
                      <a:pt x="4923" y="2020"/>
                      <a:pt x="4883" y="2099"/>
                      <a:pt x="4843" y="2179"/>
                    </a:cubicBezTo>
                    <a:cubicBezTo>
                      <a:pt x="4843" y="2179"/>
                      <a:pt x="4784" y="2276"/>
                      <a:pt x="4794" y="2276"/>
                    </a:cubicBezTo>
                    <a:cubicBezTo>
                      <a:pt x="4795" y="2276"/>
                      <a:pt x="4798" y="2273"/>
                      <a:pt x="4804" y="2268"/>
                    </a:cubicBezTo>
                    <a:lnTo>
                      <a:pt x="4804" y="2268"/>
                    </a:lnTo>
                    <a:cubicBezTo>
                      <a:pt x="4595" y="2516"/>
                      <a:pt x="4466" y="2635"/>
                      <a:pt x="4268" y="2764"/>
                    </a:cubicBezTo>
                    <a:lnTo>
                      <a:pt x="4268" y="1028"/>
                    </a:lnTo>
                    <a:cubicBezTo>
                      <a:pt x="4268" y="551"/>
                      <a:pt x="3896" y="313"/>
                      <a:pt x="3524" y="313"/>
                    </a:cubicBezTo>
                    <a:cubicBezTo>
                      <a:pt x="3151" y="313"/>
                      <a:pt x="2779" y="551"/>
                      <a:pt x="2779" y="1028"/>
                    </a:cubicBezTo>
                    <a:lnTo>
                      <a:pt x="2779" y="2883"/>
                    </a:lnTo>
                    <a:cubicBezTo>
                      <a:pt x="2730" y="2844"/>
                      <a:pt x="2611" y="2804"/>
                      <a:pt x="2611" y="2804"/>
                    </a:cubicBezTo>
                    <a:cubicBezTo>
                      <a:pt x="2531" y="2764"/>
                      <a:pt x="2482" y="2715"/>
                      <a:pt x="2402" y="2675"/>
                    </a:cubicBezTo>
                    <a:cubicBezTo>
                      <a:pt x="2402" y="2675"/>
                      <a:pt x="2323" y="2635"/>
                      <a:pt x="2323" y="2595"/>
                    </a:cubicBezTo>
                    <a:cubicBezTo>
                      <a:pt x="2233" y="2556"/>
                      <a:pt x="2194" y="2516"/>
                      <a:pt x="2114" y="2427"/>
                    </a:cubicBezTo>
                    <a:cubicBezTo>
                      <a:pt x="1737" y="2060"/>
                      <a:pt x="1539" y="1563"/>
                      <a:pt x="1539" y="1028"/>
                    </a:cubicBezTo>
                    <a:cubicBezTo>
                      <a:pt x="1539" y="650"/>
                      <a:pt x="1201" y="283"/>
                      <a:pt x="795" y="283"/>
                    </a:cubicBezTo>
                    <a:cubicBezTo>
                      <a:pt x="378" y="283"/>
                      <a:pt x="50" y="650"/>
                      <a:pt x="50" y="1028"/>
                    </a:cubicBezTo>
                    <a:cubicBezTo>
                      <a:pt x="1" y="2516"/>
                      <a:pt x="1043" y="3836"/>
                      <a:pt x="2402" y="4332"/>
                    </a:cubicBezTo>
                    <a:cubicBezTo>
                      <a:pt x="2531" y="4372"/>
                      <a:pt x="2650" y="4411"/>
                      <a:pt x="2779" y="4411"/>
                    </a:cubicBezTo>
                    <a:lnTo>
                      <a:pt x="2779" y="8718"/>
                    </a:lnTo>
                    <a:cubicBezTo>
                      <a:pt x="2779" y="9189"/>
                      <a:pt x="3151" y="9425"/>
                      <a:pt x="3524" y="9425"/>
                    </a:cubicBezTo>
                    <a:cubicBezTo>
                      <a:pt x="3896" y="9425"/>
                      <a:pt x="4268" y="9189"/>
                      <a:pt x="4268" y="8718"/>
                    </a:cubicBezTo>
                    <a:lnTo>
                      <a:pt x="4268" y="4372"/>
                    </a:lnTo>
                    <a:cubicBezTo>
                      <a:pt x="5012" y="4124"/>
                      <a:pt x="5707" y="3588"/>
                      <a:pt x="6163" y="2883"/>
                    </a:cubicBezTo>
                    <a:cubicBezTo>
                      <a:pt x="6620" y="2179"/>
                      <a:pt x="6749" y="1355"/>
                      <a:pt x="6620" y="531"/>
                    </a:cubicBezTo>
                    <a:cubicBezTo>
                      <a:pt x="6587" y="223"/>
                      <a:pt x="6249" y="1"/>
                      <a:pt x="59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559;p49">
                <a:extLst>
                  <a:ext uri="{FF2B5EF4-FFF2-40B4-BE49-F238E27FC236}">
                    <a16:creationId xmlns:a16="http://schemas.microsoft.com/office/drawing/2014/main" id="{213C3B3D-CBE0-C192-8972-FDA6E22C4C97}"/>
                  </a:ext>
                </a:extLst>
              </p:cNvPr>
              <p:cNvSpPr/>
              <p:nvPr/>
            </p:nvSpPr>
            <p:spPr>
              <a:xfrm>
                <a:off x="830600" y="2857150"/>
                <a:ext cx="1227428" cy="953891"/>
              </a:xfrm>
              <a:custGeom>
                <a:avLst/>
                <a:gdLst/>
                <a:ahLst/>
                <a:cxnLst/>
                <a:rect l="l" t="t" r="r" b="b"/>
                <a:pathLst>
                  <a:path w="18974" h="14745" extrusionOk="0">
                    <a:moveTo>
                      <a:pt x="9835" y="0"/>
                    </a:moveTo>
                    <a:cubicBezTo>
                      <a:pt x="8564" y="0"/>
                      <a:pt x="7313" y="226"/>
                      <a:pt x="6202" y="684"/>
                    </a:cubicBezTo>
                    <a:lnTo>
                      <a:pt x="6153" y="684"/>
                    </a:lnTo>
                    <a:cubicBezTo>
                      <a:pt x="6070" y="679"/>
                      <a:pt x="5986" y="677"/>
                      <a:pt x="5903" y="677"/>
                    </a:cubicBezTo>
                    <a:cubicBezTo>
                      <a:pt x="5122" y="677"/>
                      <a:pt x="4344" y="887"/>
                      <a:pt x="3672" y="1299"/>
                    </a:cubicBezTo>
                    <a:cubicBezTo>
                      <a:pt x="2888" y="1796"/>
                      <a:pt x="2233" y="2708"/>
                      <a:pt x="1737" y="3701"/>
                    </a:cubicBezTo>
                    <a:cubicBezTo>
                      <a:pt x="1320" y="4356"/>
                      <a:pt x="1032" y="5100"/>
                      <a:pt x="864" y="5973"/>
                    </a:cubicBezTo>
                    <a:cubicBezTo>
                      <a:pt x="864" y="6053"/>
                      <a:pt x="824" y="6182"/>
                      <a:pt x="784" y="6261"/>
                    </a:cubicBezTo>
                    <a:cubicBezTo>
                      <a:pt x="0" y="9694"/>
                      <a:pt x="2104" y="12384"/>
                      <a:pt x="5121" y="13664"/>
                    </a:cubicBezTo>
                    <a:cubicBezTo>
                      <a:pt x="6666" y="14329"/>
                      <a:pt x="8450" y="14744"/>
                      <a:pt x="10209" y="14744"/>
                    </a:cubicBezTo>
                    <a:cubicBezTo>
                      <a:pt x="11942" y="14744"/>
                      <a:pt x="13651" y="14341"/>
                      <a:pt x="15084" y="13376"/>
                    </a:cubicBezTo>
                    <a:cubicBezTo>
                      <a:pt x="15828" y="12920"/>
                      <a:pt x="16493" y="12344"/>
                      <a:pt x="17029" y="11600"/>
                    </a:cubicBezTo>
                    <a:cubicBezTo>
                      <a:pt x="18974" y="8950"/>
                      <a:pt x="18934" y="4693"/>
                      <a:pt x="16453" y="2421"/>
                    </a:cubicBezTo>
                    <a:cubicBezTo>
                      <a:pt x="14742" y="820"/>
                      <a:pt x="12254" y="0"/>
                      <a:pt x="9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560;p49">
                <a:extLst>
                  <a:ext uri="{FF2B5EF4-FFF2-40B4-BE49-F238E27FC236}">
                    <a16:creationId xmlns:a16="http://schemas.microsoft.com/office/drawing/2014/main" id="{E0EA11B0-EB1E-78F9-4670-9665A144F19D}"/>
                  </a:ext>
                </a:extLst>
              </p:cNvPr>
              <p:cNvSpPr/>
              <p:nvPr/>
            </p:nvSpPr>
            <p:spPr>
              <a:xfrm>
                <a:off x="1001320" y="2857150"/>
                <a:ext cx="949520" cy="304378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4705" extrusionOk="0">
                    <a:moveTo>
                      <a:pt x="7196" y="0"/>
                    </a:moveTo>
                    <a:cubicBezTo>
                      <a:pt x="5925" y="0"/>
                      <a:pt x="4674" y="226"/>
                      <a:pt x="3563" y="684"/>
                    </a:cubicBezTo>
                    <a:lnTo>
                      <a:pt x="3514" y="684"/>
                    </a:lnTo>
                    <a:cubicBezTo>
                      <a:pt x="3431" y="679"/>
                      <a:pt x="3347" y="677"/>
                      <a:pt x="3264" y="677"/>
                    </a:cubicBezTo>
                    <a:cubicBezTo>
                      <a:pt x="2483" y="677"/>
                      <a:pt x="1705" y="887"/>
                      <a:pt x="1033" y="1299"/>
                    </a:cubicBezTo>
                    <a:cubicBezTo>
                      <a:pt x="666" y="1547"/>
                      <a:pt x="338" y="1835"/>
                      <a:pt x="1" y="2212"/>
                    </a:cubicBezTo>
                    <a:cubicBezTo>
                      <a:pt x="41" y="2371"/>
                      <a:pt x="90" y="2540"/>
                      <a:pt x="170" y="2708"/>
                    </a:cubicBezTo>
                    <a:cubicBezTo>
                      <a:pt x="418" y="3324"/>
                      <a:pt x="954" y="3741"/>
                      <a:pt x="1579" y="3989"/>
                    </a:cubicBezTo>
                    <a:cubicBezTo>
                      <a:pt x="1896" y="4107"/>
                      <a:pt x="2215" y="4163"/>
                      <a:pt x="2526" y="4163"/>
                    </a:cubicBezTo>
                    <a:cubicBezTo>
                      <a:pt x="3627" y="4163"/>
                      <a:pt x="4626" y="3461"/>
                      <a:pt x="5052" y="2331"/>
                    </a:cubicBezTo>
                    <a:cubicBezTo>
                      <a:pt x="5105" y="2202"/>
                      <a:pt x="5227" y="2139"/>
                      <a:pt x="5344" y="2139"/>
                    </a:cubicBezTo>
                    <a:cubicBezTo>
                      <a:pt x="5489" y="2139"/>
                      <a:pt x="5627" y="2235"/>
                      <a:pt x="5627" y="2421"/>
                    </a:cubicBezTo>
                    <a:cubicBezTo>
                      <a:pt x="5589" y="3390"/>
                      <a:pt x="6137" y="4198"/>
                      <a:pt x="7161" y="4198"/>
                    </a:cubicBezTo>
                    <a:cubicBezTo>
                      <a:pt x="7186" y="4198"/>
                      <a:pt x="7210" y="4198"/>
                      <a:pt x="7235" y="4197"/>
                    </a:cubicBezTo>
                    <a:cubicBezTo>
                      <a:pt x="8277" y="4108"/>
                      <a:pt x="9061" y="3284"/>
                      <a:pt x="9180" y="2252"/>
                    </a:cubicBezTo>
                    <a:cubicBezTo>
                      <a:pt x="9203" y="2085"/>
                      <a:pt x="9380" y="1972"/>
                      <a:pt x="9534" y="1972"/>
                    </a:cubicBezTo>
                    <a:cubicBezTo>
                      <a:pt x="9645" y="1972"/>
                      <a:pt x="9745" y="2031"/>
                      <a:pt x="9765" y="2173"/>
                    </a:cubicBezTo>
                    <a:cubicBezTo>
                      <a:pt x="9884" y="2957"/>
                      <a:pt x="10133" y="3820"/>
                      <a:pt x="10797" y="4316"/>
                    </a:cubicBezTo>
                    <a:cubicBezTo>
                      <a:pt x="11154" y="4587"/>
                      <a:pt x="11573" y="4705"/>
                      <a:pt x="11998" y="4705"/>
                    </a:cubicBezTo>
                    <a:cubicBezTo>
                      <a:pt x="12164" y="4705"/>
                      <a:pt x="12330" y="4687"/>
                      <a:pt x="12494" y="4653"/>
                    </a:cubicBezTo>
                    <a:cubicBezTo>
                      <a:pt x="13318" y="4524"/>
                      <a:pt x="14102" y="4068"/>
                      <a:pt x="14677" y="3453"/>
                    </a:cubicBezTo>
                    <a:cubicBezTo>
                      <a:pt x="14429" y="3076"/>
                      <a:pt x="14142" y="2708"/>
                      <a:pt x="13814" y="2421"/>
                    </a:cubicBezTo>
                    <a:cubicBezTo>
                      <a:pt x="12103" y="820"/>
                      <a:pt x="9615" y="0"/>
                      <a:pt x="71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561;p49">
                <a:extLst>
                  <a:ext uri="{FF2B5EF4-FFF2-40B4-BE49-F238E27FC236}">
                    <a16:creationId xmlns:a16="http://schemas.microsoft.com/office/drawing/2014/main" id="{1004BB60-B469-E411-509A-536F4EAD34D6}"/>
                  </a:ext>
                </a:extLst>
              </p:cNvPr>
              <p:cNvSpPr/>
              <p:nvPr/>
            </p:nvSpPr>
            <p:spPr>
              <a:xfrm>
                <a:off x="971821" y="3457293"/>
                <a:ext cx="995062" cy="353739"/>
              </a:xfrm>
              <a:custGeom>
                <a:avLst/>
                <a:gdLst/>
                <a:ahLst/>
                <a:cxnLst/>
                <a:rect l="l" t="t" r="r" b="b"/>
                <a:pathLst>
                  <a:path w="15382" h="5468" extrusionOk="0">
                    <a:moveTo>
                      <a:pt x="5667" y="1"/>
                    </a:moveTo>
                    <a:cubicBezTo>
                      <a:pt x="5299" y="705"/>
                      <a:pt x="4764" y="1330"/>
                      <a:pt x="4099" y="1827"/>
                    </a:cubicBezTo>
                    <a:cubicBezTo>
                      <a:pt x="3364" y="2355"/>
                      <a:pt x="2505" y="2590"/>
                      <a:pt x="1636" y="2590"/>
                    </a:cubicBezTo>
                    <a:cubicBezTo>
                      <a:pt x="1086" y="2590"/>
                      <a:pt x="531" y="2496"/>
                      <a:pt x="0" y="2323"/>
                    </a:cubicBezTo>
                    <a:lnTo>
                      <a:pt x="0" y="2323"/>
                    </a:lnTo>
                    <a:cubicBezTo>
                      <a:pt x="794" y="3186"/>
                      <a:pt x="1787" y="3891"/>
                      <a:pt x="2938" y="4387"/>
                    </a:cubicBezTo>
                    <a:cubicBezTo>
                      <a:pt x="4483" y="5052"/>
                      <a:pt x="6267" y="5467"/>
                      <a:pt x="8026" y="5467"/>
                    </a:cubicBezTo>
                    <a:cubicBezTo>
                      <a:pt x="9759" y="5467"/>
                      <a:pt x="11468" y="5064"/>
                      <a:pt x="12901" y="4099"/>
                    </a:cubicBezTo>
                    <a:cubicBezTo>
                      <a:pt x="13645" y="3643"/>
                      <a:pt x="14310" y="3067"/>
                      <a:pt x="14846" y="2323"/>
                    </a:cubicBezTo>
                    <a:cubicBezTo>
                      <a:pt x="15054" y="2025"/>
                      <a:pt x="15223" y="1737"/>
                      <a:pt x="15382" y="1410"/>
                    </a:cubicBezTo>
                    <a:lnTo>
                      <a:pt x="15382" y="1410"/>
                    </a:lnTo>
                    <a:cubicBezTo>
                      <a:pt x="15014" y="1658"/>
                      <a:pt x="14598" y="1777"/>
                      <a:pt x="14141" y="1866"/>
                    </a:cubicBezTo>
                    <a:cubicBezTo>
                      <a:pt x="14015" y="1881"/>
                      <a:pt x="13891" y="1888"/>
                      <a:pt x="13769" y="1888"/>
                    </a:cubicBezTo>
                    <a:cubicBezTo>
                      <a:pt x="12537" y="1888"/>
                      <a:pt x="11521" y="1177"/>
                      <a:pt x="10916" y="130"/>
                    </a:cubicBezTo>
                    <a:cubicBezTo>
                      <a:pt x="10528" y="1189"/>
                      <a:pt x="9609" y="2031"/>
                      <a:pt x="8416" y="2031"/>
                    </a:cubicBezTo>
                    <a:cubicBezTo>
                      <a:pt x="8357" y="2031"/>
                      <a:pt x="8297" y="2029"/>
                      <a:pt x="8237" y="2025"/>
                    </a:cubicBezTo>
                    <a:cubicBezTo>
                      <a:pt x="6947" y="1985"/>
                      <a:pt x="6083" y="1122"/>
                      <a:pt x="5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562;p49">
              <a:extLst>
                <a:ext uri="{FF2B5EF4-FFF2-40B4-BE49-F238E27FC236}">
                  <a16:creationId xmlns:a16="http://schemas.microsoft.com/office/drawing/2014/main" id="{BF7AD94E-4A32-B154-625D-13C5F36D3DF1}"/>
                </a:ext>
              </a:extLst>
            </p:cNvPr>
            <p:cNvSpPr/>
            <p:nvPr/>
          </p:nvSpPr>
          <p:spPr>
            <a:xfrm>
              <a:off x="2896370" y="4017010"/>
              <a:ext cx="852583" cy="636082"/>
            </a:xfrm>
            <a:custGeom>
              <a:avLst/>
              <a:gdLst/>
              <a:ahLst/>
              <a:cxnLst/>
              <a:rect l="l" t="t" r="r" b="b"/>
              <a:pathLst>
                <a:path w="15630" h="11661" extrusionOk="0">
                  <a:moveTo>
                    <a:pt x="5588" y="1"/>
                  </a:moveTo>
                  <a:cubicBezTo>
                    <a:pt x="5171" y="1"/>
                    <a:pt x="4794" y="130"/>
                    <a:pt x="4595" y="417"/>
                  </a:cubicBezTo>
                  <a:cubicBezTo>
                    <a:pt x="4546" y="457"/>
                    <a:pt x="4546" y="497"/>
                    <a:pt x="4506" y="497"/>
                  </a:cubicBezTo>
                  <a:lnTo>
                    <a:pt x="40" y="11164"/>
                  </a:lnTo>
                  <a:cubicBezTo>
                    <a:pt x="1" y="11293"/>
                    <a:pt x="1" y="11412"/>
                    <a:pt x="80" y="11502"/>
                  </a:cubicBezTo>
                  <a:cubicBezTo>
                    <a:pt x="169" y="11621"/>
                    <a:pt x="249" y="11660"/>
                    <a:pt x="378" y="11660"/>
                  </a:cubicBezTo>
                  <a:lnTo>
                    <a:pt x="418" y="11660"/>
                  </a:lnTo>
                  <a:lnTo>
                    <a:pt x="14886" y="11462"/>
                  </a:lnTo>
                  <a:cubicBezTo>
                    <a:pt x="15015" y="11462"/>
                    <a:pt x="15134" y="11412"/>
                    <a:pt x="15173" y="11293"/>
                  </a:cubicBezTo>
                  <a:cubicBezTo>
                    <a:pt x="15302" y="11045"/>
                    <a:pt x="15461" y="10797"/>
                    <a:pt x="15511" y="10470"/>
                  </a:cubicBezTo>
                  <a:cubicBezTo>
                    <a:pt x="15630" y="9805"/>
                    <a:pt x="15302" y="9140"/>
                    <a:pt x="14638" y="8733"/>
                  </a:cubicBezTo>
                  <a:cubicBezTo>
                    <a:pt x="14221" y="8485"/>
                    <a:pt x="13774" y="8356"/>
                    <a:pt x="13357" y="8316"/>
                  </a:cubicBezTo>
                  <a:cubicBezTo>
                    <a:pt x="13397" y="8277"/>
                    <a:pt x="13397" y="8277"/>
                    <a:pt x="13397" y="8237"/>
                  </a:cubicBezTo>
                  <a:cubicBezTo>
                    <a:pt x="13477" y="8108"/>
                    <a:pt x="13526" y="7939"/>
                    <a:pt x="13606" y="7780"/>
                  </a:cubicBezTo>
                  <a:cubicBezTo>
                    <a:pt x="13725" y="7364"/>
                    <a:pt x="13725" y="6788"/>
                    <a:pt x="13318" y="6451"/>
                  </a:cubicBezTo>
                  <a:cubicBezTo>
                    <a:pt x="13070" y="6292"/>
                    <a:pt x="12822" y="6203"/>
                    <a:pt x="12613" y="6203"/>
                  </a:cubicBezTo>
                  <a:cubicBezTo>
                    <a:pt x="12299" y="6156"/>
                    <a:pt x="11999" y="6137"/>
                    <a:pt x="11704" y="6137"/>
                  </a:cubicBezTo>
                  <a:cubicBezTo>
                    <a:pt x="11496" y="6137"/>
                    <a:pt x="11291" y="6146"/>
                    <a:pt x="11085" y="6163"/>
                  </a:cubicBezTo>
                  <a:cubicBezTo>
                    <a:pt x="11333" y="5508"/>
                    <a:pt x="11244" y="4962"/>
                    <a:pt x="10916" y="4555"/>
                  </a:cubicBezTo>
                  <a:cubicBezTo>
                    <a:pt x="10528" y="4166"/>
                    <a:pt x="10023" y="4138"/>
                    <a:pt x="9521" y="4138"/>
                  </a:cubicBezTo>
                  <a:cubicBezTo>
                    <a:pt x="9433" y="4138"/>
                    <a:pt x="9346" y="4139"/>
                    <a:pt x="9259" y="4139"/>
                  </a:cubicBezTo>
                  <a:cubicBezTo>
                    <a:pt x="9309" y="4059"/>
                    <a:pt x="9309" y="3930"/>
                    <a:pt x="9309" y="3811"/>
                  </a:cubicBezTo>
                  <a:cubicBezTo>
                    <a:pt x="9348" y="3275"/>
                    <a:pt x="9140" y="2779"/>
                    <a:pt x="8723" y="2442"/>
                  </a:cubicBezTo>
                  <a:cubicBezTo>
                    <a:pt x="8389" y="2173"/>
                    <a:pt x="7935" y="2011"/>
                    <a:pt x="7421" y="2011"/>
                  </a:cubicBezTo>
                  <a:cubicBezTo>
                    <a:pt x="7309" y="2011"/>
                    <a:pt x="7193" y="2019"/>
                    <a:pt x="7076" y="2035"/>
                  </a:cubicBezTo>
                  <a:cubicBezTo>
                    <a:pt x="7155" y="1489"/>
                    <a:pt x="7026" y="953"/>
                    <a:pt x="6739" y="546"/>
                  </a:cubicBezTo>
                  <a:cubicBezTo>
                    <a:pt x="6451" y="209"/>
                    <a:pt x="6034" y="1"/>
                    <a:pt x="55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2470;p49">
            <a:extLst>
              <a:ext uri="{FF2B5EF4-FFF2-40B4-BE49-F238E27FC236}">
                <a16:creationId xmlns:a16="http://schemas.microsoft.com/office/drawing/2014/main" id="{A6782536-1D28-6A0B-A985-8C260D67FFD6}"/>
              </a:ext>
            </a:extLst>
          </p:cNvPr>
          <p:cNvGrpSpPr/>
          <p:nvPr/>
        </p:nvGrpSpPr>
        <p:grpSpPr>
          <a:xfrm>
            <a:off x="5808681" y="2781102"/>
            <a:ext cx="3346471" cy="2363312"/>
            <a:chOff x="399725" y="1614425"/>
            <a:chExt cx="4640300" cy="3277025"/>
          </a:xfrm>
        </p:grpSpPr>
        <p:sp>
          <p:nvSpPr>
            <p:cNvPr id="49" name="Google Shape;2471;p49">
              <a:extLst>
                <a:ext uri="{FF2B5EF4-FFF2-40B4-BE49-F238E27FC236}">
                  <a16:creationId xmlns:a16="http://schemas.microsoft.com/office/drawing/2014/main" id="{CFB367C7-5C67-81CA-D60A-058F8A4DC848}"/>
                </a:ext>
              </a:extLst>
            </p:cNvPr>
            <p:cNvSpPr/>
            <p:nvPr/>
          </p:nvSpPr>
          <p:spPr>
            <a:xfrm>
              <a:off x="2029921" y="2848446"/>
              <a:ext cx="3010104" cy="2043004"/>
            </a:xfrm>
            <a:custGeom>
              <a:avLst/>
              <a:gdLst/>
              <a:ahLst/>
              <a:cxnLst/>
              <a:rect l="l" t="t" r="r" b="b"/>
              <a:pathLst>
                <a:path w="30764" h="20880" extrusionOk="0">
                  <a:moveTo>
                    <a:pt x="1" y="1"/>
                  </a:moveTo>
                  <a:lnTo>
                    <a:pt x="1" y="20879"/>
                  </a:lnTo>
                  <a:lnTo>
                    <a:pt x="30763" y="20879"/>
                  </a:lnTo>
                  <a:lnTo>
                    <a:pt x="30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72;p49">
              <a:extLst>
                <a:ext uri="{FF2B5EF4-FFF2-40B4-BE49-F238E27FC236}">
                  <a16:creationId xmlns:a16="http://schemas.microsoft.com/office/drawing/2014/main" id="{DA7970A7-9447-152C-DEBB-12BD4F4359F3}"/>
                </a:ext>
              </a:extLst>
            </p:cNvPr>
            <p:cNvSpPr/>
            <p:nvPr/>
          </p:nvSpPr>
          <p:spPr>
            <a:xfrm>
              <a:off x="2102815" y="4478642"/>
              <a:ext cx="2937209" cy="412808"/>
            </a:xfrm>
            <a:custGeom>
              <a:avLst/>
              <a:gdLst/>
              <a:ahLst/>
              <a:cxnLst/>
              <a:rect l="l" t="t" r="r" b="b"/>
              <a:pathLst>
                <a:path w="30019" h="4219" extrusionOk="0">
                  <a:moveTo>
                    <a:pt x="0" y="1"/>
                  </a:moveTo>
                  <a:lnTo>
                    <a:pt x="0" y="4218"/>
                  </a:lnTo>
                  <a:lnTo>
                    <a:pt x="30018" y="4218"/>
                  </a:lnTo>
                  <a:lnTo>
                    <a:pt x="30018" y="1"/>
                  </a:lnTo>
                  <a:close/>
                </a:path>
              </a:pathLst>
            </a:custGeom>
            <a:solidFill>
              <a:srgbClr val="FAE9DC">
                <a:alpha val="3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73;p49">
              <a:extLst>
                <a:ext uri="{FF2B5EF4-FFF2-40B4-BE49-F238E27FC236}">
                  <a16:creationId xmlns:a16="http://schemas.microsoft.com/office/drawing/2014/main" id="{187631A7-6B79-F8BF-AF79-8BB5EACD4EFA}"/>
                </a:ext>
              </a:extLst>
            </p:cNvPr>
            <p:cNvSpPr/>
            <p:nvPr/>
          </p:nvSpPr>
          <p:spPr>
            <a:xfrm>
              <a:off x="2544586" y="3212528"/>
              <a:ext cx="756440" cy="1128349"/>
            </a:xfrm>
            <a:custGeom>
              <a:avLst/>
              <a:gdLst/>
              <a:ahLst/>
              <a:cxnLst/>
              <a:rect l="l" t="t" r="r" b="b"/>
              <a:pathLst>
                <a:path w="7731" h="11532" extrusionOk="0">
                  <a:moveTo>
                    <a:pt x="0" y="1"/>
                  </a:moveTo>
                  <a:lnTo>
                    <a:pt x="0" y="11532"/>
                  </a:lnTo>
                  <a:lnTo>
                    <a:pt x="7731" y="11532"/>
                  </a:lnTo>
                  <a:lnTo>
                    <a:pt x="77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74;p49">
              <a:extLst>
                <a:ext uri="{FF2B5EF4-FFF2-40B4-BE49-F238E27FC236}">
                  <a16:creationId xmlns:a16="http://schemas.microsoft.com/office/drawing/2014/main" id="{ACB58D38-9814-EFE3-7638-A271D2551E03}"/>
                </a:ext>
              </a:extLst>
            </p:cNvPr>
            <p:cNvSpPr/>
            <p:nvPr/>
          </p:nvSpPr>
          <p:spPr>
            <a:xfrm>
              <a:off x="2496055" y="3167910"/>
              <a:ext cx="853502" cy="1217681"/>
            </a:xfrm>
            <a:custGeom>
              <a:avLst/>
              <a:gdLst/>
              <a:ahLst/>
              <a:cxnLst/>
              <a:rect l="l" t="t" r="r" b="b"/>
              <a:pathLst>
                <a:path w="8723" h="12445" extrusionOk="0">
                  <a:moveTo>
                    <a:pt x="3840" y="953"/>
                  </a:moveTo>
                  <a:lnTo>
                    <a:pt x="3840" y="3057"/>
                  </a:lnTo>
                  <a:lnTo>
                    <a:pt x="992" y="3057"/>
                  </a:lnTo>
                  <a:lnTo>
                    <a:pt x="992" y="953"/>
                  </a:lnTo>
                  <a:close/>
                  <a:moveTo>
                    <a:pt x="7770" y="953"/>
                  </a:moveTo>
                  <a:lnTo>
                    <a:pt x="7770" y="3057"/>
                  </a:lnTo>
                  <a:lnTo>
                    <a:pt x="4833" y="3057"/>
                  </a:lnTo>
                  <a:lnTo>
                    <a:pt x="4833" y="953"/>
                  </a:lnTo>
                  <a:close/>
                  <a:moveTo>
                    <a:pt x="3840" y="4010"/>
                  </a:moveTo>
                  <a:lnTo>
                    <a:pt x="3840" y="5746"/>
                  </a:lnTo>
                  <a:lnTo>
                    <a:pt x="992" y="5746"/>
                  </a:lnTo>
                  <a:lnTo>
                    <a:pt x="992" y="4010"/>
                  </a:lnTo>
                  <a:close/>
                  <a:moveTo>
                    <a:pt x="7770" y="4010"/>
                  </a:moveTo>
                  <a:lnTo>
                    <a:pt x="7770" y="5746"/>
                  </a:lnTo>
                  <a:lnTo>
                    <a:pt x="4833" y="5746"/>
                  </a:lnTo>
                  <a:lnTo>
                    <a:pt x="4833" y="4010"/>
                  </a:lnTo>
                  <a:close/>
                  <a:moveTo>
                    <a:pt x="3840" y="6699"/>
                  </a:moveTo>
                  <a:lnTo>
                    <a:pt x="3840" y="8475"/>
                  </a:lnTo>
                  <a:lnTo>
                    <a:pt x="992" y="8475"/>
                  </a:lnTo>
                  <a:lnTo>
                    <a:pt x="992" y="6699"/>
                  </a:lnTo>
                  <a:close/>
                  <a:moveTo>
                    <a:pt x="7770" y="6699"/>
                  </a:moveTo>
                  <a:lnTo>
                    <a:pt x="7770" y="8475"/>
                  </a:lnTo>
                  <a:lnTo>
                    <a:pt x="4833" y="8475"/>
                  </a:lnTo>
                  <a:lnTo>
                    <a:pt x="4833" y="6699"/>
                  </a:lnTo>
                  <a:close/>
                  <a:moveTo>
                    <a:pt x="3840" y="9388"/>
                  </a:moveTo>
                  <a:lnTo>
                    <a:pt x="3840" y="11531"/>
                  </a:lnTo>
                  <a:lnTo>
                    <a:pt x="992" y="11531"/>
                  </a:lnTo>
                  <a:lnTo>
                    <a:pt x="992" y="9388"/>
                  </a:lnTo>
                  <a:close/>
                  <a:moveTo>
                    <a:pt x="7770" y="9388"/>
                  </a:moveTo>
                  <a:lnTo>
                    <a:pt x="7770" y="11531"/>
                  </a:lnTo>
                  <a:lnTo>
                    <a:pt x="4833" y="11531"/>
                  </a:lnTo>
                  <a:lnTo>
                    <a:pt x="4833" y="9388"/>
                  </a:lnTo>
                  <a:close/>
                  <a:moveTo>
                    <a:pt x="0" y="1"/>
                  </a:moveTo>
                  <a:lnTo>
                    <a:pt x="0" y="12444"/>
                  </a:lnTo>
                  <a:lnTo>
                    <a:pt x="8723" y="12444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75;p49">
              <a:extLst>
                <a:ext uri="{FF2B5EF4-FFF2-40B4-BE49-F238E27FC236}">
                  <a16:creationId xmlns:a16="http://schemas.microsoft.com/office/drawing/2014/main" id="{BE5D19BF-385A-42C7-14DB-5A1BDF8B8BD3}"/>
                </a:ext>
              </a:extLst>
            </p:cNvPr>
            <p:cNvSpPr/>
            <p:nvPr/>
          </p:nvSpPr>
          <p:spPr>
            <a:xfrm>
              <a:off x="3349459" y="3167910"/>
              <a:ext cx="108901" cy="1217681"/>
            </a:xfrm>
            <a:custGeom>
              <a:avLst/>
              <a:gdLst/>
              <a:ahLst/>
              <a:cxnLst/>
              <a:rect l="l" t="t" r="r" b="b"/>
              <a:pathLst>
                <a:path w="1113" h="12445" extrusionOk="0">
                  <a:moveTo>
                    <a:pt x="1" y="1"/>
                  </a:moveTo>
                  <a:lnTo>
                    <a:pt x="1" y="12444"/>
                  </a:lnTo>
                  <a:lnTo>
                    <a:pt x="1112" y="12444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76;p49">
              <a:extLst>
                <a:ext uri="{FF2B5EF4-FFF2-40B4-BE49-F238E27FC236}">
                  <a16:creationId xmlns:a16="http://schemas.microsoft.com/office/drawing/2014/main" id="{D27489B5-0508-906A-3DA8-A78ED6320A00}"/>
                </a:ext>
              </a:extLst>
            </p:cNvPr>
            <p:cNvSpPr/>
            <p:nvPr/>
          </p:nvSpPr>
          <p:spPr>
            <a:xfrm>
              <a:off x="3822344" y="3155288"/>
              <a:ext cx="979722" cy="1736162"/>
            </a:xfrm>
            <a:custGeom>
              <a:avLst/>
              <a:gdLst/>
              <a:ahLst/>
              <a:cxnLst/>
              <a:rect l="l" t="t" r="r" b="b"/>
              <a:pathLst>
                <a:path w="10013" h="17744" extrusionOk="0">
                  <a:moveTo>
                    <a:pt x="0" y="1"/>
                  </a:moveTo>
                  <a:lnTo>
                    <a:pt x="0" y="17743"/>
                  </a:lnTo>
                  <a:lnTo>
                    <a:pt x="10013" y="17743"/>
                  </a:lnTo>
                  <a:lnTo>
                    <a:pt x="100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77;p49">
              <a:extLst>
                <a:ext uri="{FF2B5EF4-FFF2-40B4-BE49-F238E27FC236}">
                  <a16:creationId xmlns:a16="http://schemas.microsoft.com/office/drawing/2014/main" id="{8420F1C8-6477-5506-E299-DD0C56B8D122}"/>
                </a:ext>
              </a:extLst>
            </p:cNvPr>
            <p:cNvSpPr/>
            <p:nvPr/>
          </p:nvSpPr>
          <p:spPr>
            <a:xfrm>
              <a:off x="4801968" y="3151374"/>
              <a:ext cx="108901" cy="1574033"/>
            </a:xfrm>
            <a:custGeom>
              <a:avLst/>
              <a:gdLst/>
              <a:ahLst/>
              <a:cxnLst/>
              <a:rect l="l" t="t" r="r" b="b"/>
              <a:pathLst>
                <a:path w="1113" h="16087" extrusionOk="0">
                  <a:moveTo>
                    <a:pt x="1" y="1"/>
                  </a:moveTo>
                  <a:lnTo>
                    <a:pt x="1" y="16086"/>
                  </a:lnTo>
                  <a:lnTo>
                    <a:pt x="1112" y="16086"/>
                  </a:lnTo>
                  <a:lnTo>
                    <a:pt x="1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78;p49">
              <a:extLst>
                <a:ext uri="{FF2B5EF4-FFF2-40B4-BE49-F238E27FC236}">
                  <a16:creationId xmlns:a16="http://schemas.microsoft.com/office/drawing/2014/main" id="{CC025935-F8DC-4BBB-FB5C-C52C996049C1}"/>
                </a:ext>
              </a:extLst>
            </p:cNvPr>
            <p:cNvSpPr/>
            <p:nvPr/>
          </p:nvSpPr>
          <p:spPr>
            <a:xfrm>
              <a:off x="3907762" y="3224269"/>
              <a:ext cx="808885" cy="1667181"/>
            </a:xfrm>
            <a:custGeom>
              <a:avLst/>
              <a:gdLst/>
              <a:ahLst/>
              <a:cxnLst/>
              <a:rect l="l" t="t" r="r" b="b"/>
              <a:pathLst>
                <a:path w="8267" h="17039" extrusionOk="0">
                  <a:moveTo>
                    <a:pt x="1" y="0"/>
                  </a:moveTo>
                  <a:lnTo>
                    <a:pt x="1" y="17038"/>
                  </a:lnTo>
                  <a:lnTo>
                    <a:pt x="8267" y="17038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79;p49">
              <a:extLst>
                <a:ext uri="{FF2B5EF4-FFF2-40B4-BE49-F238E27FC236}">
                  <a16:creationId xmlns:a16="http://schemas.microsoft.com/office/drawing/2014/main" id="{ABC7D712-8F39-6BE1-DC09-02F777311138}"/>
                </a:ext>
              </a:extLst>
            </p:cNvPr>
            <p:cNvSpPr/>
            <p:nvPr/>
          </p:nvSpPr>
          <p:spPr>
            <a:xfrm>
              <a:off x="3988387" y="3329061"/>
              <a:ext cx="647636" cy="397251"/>
            </a:xfrm>
            <a:custGeom>
              <a:avLst/>
              <a:gdLst/>
              <a:ahLst/>
              <a:cxnLst/>
              <a:rect l="l" t="t" r="r" b="b"/>
              <a:pathLst>
                <a:path w="6619" h="4060" extrusionOk="0">
                  <a:moveTo>
                    <a:pt x="0" y="1"/>
                  </a:moveTo>
                  <a:lnTo>
                    <a:pt x="0" y="4059"/>
                  </a:lnTo>
                  <a:lnTo>
                    <a:pt x="6619" y="4059"/>
                  </a:lnTo>
                  <a:lnTo>
                    <a:pt x="6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80;p49">
              <a:extLst>
                <a:ext uri="{FF2B5EF4-FFF2-40B4-BE49-F238E27FC236}">
                  <a16:creationId xmlns:a16="http://schemas.microsoft.com/office/drawing/2014/main" id="{6EA40A39-4B37-4449-6F52-F811688AA57A}"/>
                </a:ext>
              </a:extLst>
            </p:cNvPr>
            <p:cNvSpPr/>
            <p:nvPr/>
          </p:nvSpPr>
          <p:spPr>
            <a:xfrm>
              <a:off x="3988387" y="3823276"/>
              <a:ext cx="291382" cy="857416"/>
            </a:xfrm>
            <a:custGeom>
              <a:avLst/>
              <a:gdLst/>
              <a:ahLst/>
              <a:cxnLst/>
              <a:rect l="l" t="t" r="r" b="b"/>
              <a:pathLst>
                <a:path w="2978" h="8763" extrusionOk="0">
                  <a:moveTo>
                    <a:pt x="0" y="1"/>
                  </a:moveTo>
                  <a:lnTo>
                    <a:pt x="0" y="8763"/>
                  </a:lnTo>
                  <a:lnTo>
                    <a:pt x="2977" y="8763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81;p49">
              <a:extLst>
                <a:ext uri="{FF2B5EF4-FFF2-40B4-BE49-F238E27FC236}">
                  <a16:creationId xmlns:a16="http://schemas.microsoft.com/office/drawing/2014/main" id="{6E087AB4-7CA3-7E56-6D5A-C657FEDA864D}"/>
                </a:ext>
              </a:extLst>
            </p:cNvPr>
            <p:cNvSpPr/>
            <p:nvPr/>
          </p:nvSpPr>
          <p:spPr>
            <a:xfrm>
              <a:off x="4348554" y="3823276"/>
              <a:ext cx="287469" cy="857416"/>
            </a:xfrm>
            <a:custGeom>
              <a:avLst/>
              <a:gdLst/>
              <a:ahLst/>
              <a:cxnLst/>
              <a:rect l="l" t="t" r="r" b="b"/>
              <a:pathLst>
                <a:path w="2938" h="8763" extrusionOk="0">
                  <a:moveTo>
                    <a:pt x="1" y="1"/>
                  </a:moveTo>
                  <a:lnTo>
                    <a:pt x="1" y="8763"/>
                  </a:lnTo>
                  <a:lnTo>
                    <a:pt x="2938" y="8763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82;p49">
              <a:extLst>
                <a:ext uri="{FF2B5EF4-FFF2-40B4-BE49-F238E27FC236}">
                  <a16:creationId xmlns:a16="http://schemas.microsoft.com/office/drawing/2014/main" id="{54490B01-C1D3-177A-F5B2-B4F5145A9FDC}"/>
                </a:ext>
              </a:extLst>
            </p:cNvPr>
            <p:cNvSpPr/>
            <p:nvPr/>
          </p:nvSpPr>
          <p:spPr>
            <a:xfrm>
              <a:off x="3458262" y="4725309"/>
              <a:ext cx="1581762" cy="166141"/>
            </a:xfrm>
            <a:custGeom>
              <a:avLst/>
              <a:gdLst/>
              <a:ahLst/>
              <a:cxnLst/>
              <a:rect l="l" t="t" r="r" b="b"/>
              <a:pathLst>
                <a:path w="16166" h="1698" extrusionOk="0">
                  <a:moveTo>
                    <a:pt x="0" y="0"/>
                  </a:moveTo>
                  <a:lnTo>
                    <a:pt x="0" y="1697"/>
                  </a:lnTo>
                  <a:lnTo>
                    <a:pt x="16165" y="1697"/>
                  </a:lnTo>
                  <a:lnTo>
                    <a:pt x="16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83;p49">
              <a:extLst>
                <a:ext uri="{FF2B5EF4-FFF2-40B4-BE49-F238E27FC236}">
                  <a16:creationId xmlns:a16="http://schemas.microsoft.com/office/drawing/2014/main" id="{5B5B7956-4E9C-2E8E-E73C-874F94F93A10}"/>
                </a:ext>
              </a:extLst>
            </p:cNvPr>
            <p:cNvSpPr/>
            <p:nvPr/>
          </p:nvSpPr>
          <p:spPr>
            <a:xfrm>
              <a:off x="399725" y="1614425"/>
              <a:ext cx="4640299" cy="1273942"/>
            </a:xfrm>
            <a:custGeom>
              <a:avLst/>
              <a:gdLst/>
              <a:ahLst/>
              <a:cxnLst/>
              <a:rect l="l" t="t" r="r" b="b"/>
              <a:pathLst>
                <a:path w="47425" h="13020" extrusionOk="0">
                  <a:moveTo>
                    <a:pt x="9180" y="0"/>
                  </a:moveTo>
                  <a:lnTo>
                    <a:pt x="586" y="12196"/>
                  </a:lnTo>
                  <a:lnTo>
                    <a:pt x="1" y="13020"/>
                  </a:lnTo>
                  <a:lnTo>
                    <a:pt x="1" y="13020"/>
                  </a:lnTo>
                  <a:lnTo>
                    <a:pt x="47424" y="12772"/>
                  </a:lnTo>
                  <a:lnTo>
                    <a:pt x="39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84;p49">
              <a:extLst>
                <a:ext uri="{FF2B5EF4-FFF2-40B4-BE49-F238E27FC236}">
                  <a16:creationId xmlns:a16="http://schemas.microsoft.com/office/drawing/2014/main" id="{0EDECC57-75D1-4CA7-6DD1-AE0701B1D6F8}"/>
                </a:ext>
              </a:extLst>
            </p:cNvPr>
            <p:cNvSpPr/>
            <p:nvPr/>
          </p:nvSpPr>
          <p:spPr>
            <a:xfrm>
              <a:off x="1092076" y="1626069"/>
              <a:ext cx="3321642" cy="291382"/>
            </a:xfrm>
            <a:custGeom>
              <a:avLst/>
              <a:gdLst/>
              <a:ahLst/>
              <a:cxnLst/>
              <a:rect l="l" t="t" r="r" b="b"/>
              <a:pathLst>
                <a:path w="33948" h="2978" extrusionOk="0">
                  <a:moveTo>
                    <a:pt x="4624" y="0"/>
                  </a:moveTo>
                  <a:cubicBezTo>
                    <a:pt x="3473" y="0"/>
                    <a:pt x="2848" y="665"/>
                    <a:pt x="2352" y="1241"/>
                  </a:cubicBezTo>
                  <a:cubicBezTo>
                    <a:pt x="1856" y="1777"/>
                    <a:pt x="1449" y="2233"/>
                    <a:pt x="615" y="2233"/>
                  </a:cubicBezTo>
                  <a:cubicBezTo>
                    <a:pt x="576" y="2233"/>
                    <a:pt x="496" y="2233"/>
                    <a:pt x="457" y="2193"/>
                  </a:cubicBezTo>
                  <a:lnTo>
                    <a:pt x="0" y="2898"/>
                  </a:lnTo>
                  <a:cubicBezTo>
                    <a:pt x="159" y="2938"/>
                    <a:pt x="367" y="2977"/>
                    <a:pt x="615" y="2977"/>
                  </a:cubicBezTo>
                  <a:cubicBezTo>
                    <a:pt x="1776" y="2977"/>
                    <a:pt x="2392" y="2322"/>
                    <a:pt x="2888" y="1737"/>
                  </a:cubicBezTo>
                  <a:cubicBezTo>
                    <a:pt x="3384" y="1201"/>
                    <a:pt x="3801" y="745"/>
                    <a:pt x="4624" y="745"/>
                  </a:cubicBezTo>
                  <a:cubicBezTo>
                    <a:pt x="5458" y="745"/>
                    <a:pt x="5865" y="1201"/>
                    <a:pt x="6361" y="1737"/>
                  </a:cubicBezTo>
                  <a:cubicBezTo>
                    <a:pt x="6857" y="2322"/>
                    <a:pt x="7482" y="2977"/>
                    <a:pt x="8643" y="2977"/>
                  </a:cubicBezTo>
                  <a:cubicBezTo>
                    <a:pt x="9794" y="2977"/>
                    <a:pt x="10380" y="2322"/>
                    <a:pt x="10916" y="1737"/>
                  </a:cubicBezTo>
                  <a:cubicBezTo>
                    <a:pt x="11372" y="1201"/>
                    <a:pt x="11779" y="745"/>
                    <a:pt x="12652" y="745"/>
                  </a:cubicBezTo>
                  <a:cubicBezTo>
                    <a:pt x="13476" y="745"/>
                    <a:pt x="13893" y="1201"/>
                    <a:pt x="14349" y="1737"/>
                  </a:cubicBezTo>
                  <a:cubicBezTo>
                    <a:pt x="14885" y="2322"/>
                    <a:pt x="15461" y="2977"/>
                    <a:pt x="16622" y="2977"/>
                  </a:cubicBezTo>
                  <a:cubicBezTo>
                    <a:pt x="17822" y="2977"/>
                    <a:pt x="18398" y="2322"/>
                    <a:pt x="18894" y="1737"/>
                  </a:cubicBezTo>
                  <a:cubicBezTo>
                    <a:pt x="19390" y="1201"/>
                    <a:pt x="19807" y="745"/>
                    <a:pt x="20631" y="745"/>
                  </a:cubicBezTo>
                  <a:cubicBezTo>
                    <a:pt x="21454" y="745"/>
                    <a:pt x="21871" y="1201"/>
                    <a:pt x="22367" y="1737"/>
                  </a:cubicBezTo>
                  <a:cubicBezTo>
                    <a:pt x="22903" y="2322"/>
                    <a:pt x="23479" y="2977"/>
                    <a:pt x="24640" y="2977"/>
                  </a:cubicBezTo>
                  <a:cubicBezTo>
                    <a:pt x="25801" y="2977"/>
                    <a:pt x="26376" y="2322"/>
                    <a:pt x="26912" y="1737"/>
                  </a:cubicBezTo>
                  <a:cubicBezTo>
                    <a:pt x="27408" y="1201"/>
                    <a:pt x="27825" y="745"/>
                    <a:pt x="28649" y="745"/>
                  </a:cubicBezTo>
                  <a:cubicBezTo>
                    <a:pt x="29482" y="745"/>
                    <a:pt x="29889" y="1201"/>
                    <a:pt x="30385" y="1737"/>
                  </a:cubicBezTo>
                  <a:cubicBezTo>
                    <a:pt x="30881" y="2322"/>
                    <a:pt x="31467" y="2977"/>
                    <a:pt x="32658" y="2977"/>
                  </a:cubicBezTo>
                  <a:cubicBezTo>
                    <a:pt x="33203" y="2977"/>
                    <a:pt x="33610" y="2819"/>
                    <a:pt x="33948" y="2610"/>
                  </a:cubicBezTo>
                  <a:lnTo>
                    <a:pt x="33570" y="1985"/>
                  </a:lnTo>
                  <a:cubicBezTo>
                    <a:pt x="33322" y="2114"/>
                    <a:pt x="33035" y="2233"/>
                    <a:pt x="32658" y="2233"/>
                  </a:cubicBezTo>
                  <a:cubicBezTo>
                    <a:pt x="31794" y="2233"/>
                    <a:pt x="31377" y="1777"/>
                    <a:pt x="30921" y="1241"/>
                  </a:cubicBezTo>
                  <a:cubicBezTo>
                    <a:pt x="30385" y="665"/>
                    <a:pt x="29810" y="0"/>
                    <a:pt x="28649" y="0"/>
                  </a:cubicBezTo>
                  <a:cubicBezTo>
                    <a:pt x="27497" y="0"/>
                    <a:pt x="26872" y="665"/>
                    <a:pt x="26376" y="1241"/>
                  </a:cubicBezTo>
                  <a:cubicBezTo>
                    <a:pt x="25880" y="1777"/>
                    <a:pt x="25463" y="2233"/>
                    <a:pt x="24640" y="2233"/>
                  </a:cubicBezTo>
                  <a:cubicBezTo>
                    <a:pt x="23816" y="2233"/>
                    <a:pt x="23399" y="1777"/>
                    <a:pt x="22903" y="1241"/>
                  </a:cubicBezTo>
                  <a:cubicBezTo>
                    <a:pt x="22407" y="665"/>
                    <a:pt x="21792" y="0"/>
                    <a:pt x="20631" y="0"/>
                  </a:cubicBezTo>
                  <a:cubicBezTo>
                    <a:pt x="19470" y="0"/>
                    <a:pt x="18894" y="665"/>
                    <a:pt x="18358" y="1241"/>
                  </a:cubicBezTo>
                  <a:cubicBezTo>
                    <a:pt x="17902" y="1777"/>
                    <a:pt x="17485" y="2233"/>
                    <a:pt x="16622" y="2233"/>
                  </a:cubicBezTo>
                  <a:cubicBezTo>
                    <a:pt x="15788" y="2233"/>
                    <a:pt x="15381" y="1777"/>
                    <a:pt x="14925" y="1241"/>
                  </a:cubicBezTo>
                  <a:cubicBezTo>
                    <a:pt x="14389" y="665"/>
                    <a:pt x="13803" y="0"/>
                    <a:pt x="12652" y="0"/>
                  </a:cubicBezTo>
                  <a:cubicBezTo>
                    <a:pt x="11452" y="0"/>
                    <a:pt x="10876" y="665"/>
                    <a:pt x="10330" y="1241"/>
                  </a:cubicBezTo>
                  <a:cubicBezTo>
                    <a:pt x="9884" y="1777"/>
                    <a:pt x="9467" y="2233"/>
                    <a:pt x="8643" y="2233"/>
                  </a:cubicBezTo>
                  <a:cubicBezTo>
                    <a:pt x="7770" y="2233"/>
                    <a:pt x="7403" y="1777"/>
                    <a:pt x="6907" y="1241"/>
                  </a:cubicBezTo>
                  <a:cubicBezTo>
                    <a:pt x="6361" y="665"/>
                    <a:pt x="5785" y="0"/>
                    <a:pt x="4624" y="0"/>
                  </a:cubicBezTo>
                  <a:close/>
                </a:path>
              </a:pathLst>
            </a:custGeom>
            <a:solidFill>
              <a:srgbClr val="FAE9DC">
                <a:alpha val="3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85;p49">
              <a:extLst>
                <a:ext uri="{FF2B5EF4-FFF2-40B4-BE49-F238E27FC236}">
                  <a16:creationId xmlns:a16="http://schemas.microsoft.com/office/drawing/2014/main" id="{5D1BB25F-09B8-7929-0C3F-9BDE356251C6}"/>
                </a:ext>
              </a:extLst>
            </p:cNvPr>
            <p:cNvSpPr/>
            <p:nvPr/>
          </p:nvSpPr>
          <p:spPr>
            <a:xfrm>
              <a:off x="946385" y="1921267"/>
              <a:ext cx="3588661" cy="291285"/>
            </a:xfrm>
            <a:custGeom>
              <a:avLst/>
              <a:gdLst/>
              <a:ahLst/>
              <a:cxnLst/>
              <a:rect l="l" t="t" r="r" b="b"/>
              <a:pathLst>
                <a:path w="36677" h="2977" extrusionOk="0">
                  <a:moveTo>
                    <a:pt x="6113" y="0"/>
                  </a:moveTo>
                  <a:cubicBezTo>
                    <a:pt x="4962" y="0"/>
                    <a:pt x="4337" y="665"/>
                    <a:pt x="3841" y="1240"/>
                  </a:cubicBezTo>
                  <a:cubicBezTo>
                    <a:pt x="3345" y="1786"/>
                    <a:pt x="2938" y="2233"/>
                    <a:pt x="2104" y="2233"/>
                  </a:cubicBezTo>
                  <a:cubicBezTo>
                    <a:pt x="1320" y="2233"/>
                    <a:pt x="904" y="1826"/>
                    <a:pt x="457" y="1330"/>
                  </a:cubicBezTo>
                  <a:lnTo>
                    <a:pt x="1" y="1945"/>
                  </a:lnTo>
                  <a:cubicBezTo>
                    <a:pt x="497" y="2441"/>
                    <a:pt x="1072" y="2977"/>
                    <a:pt x="2104" y="2977"/>
                  </a:cubicBezTo>
                  <a:cubicBezTo>
                    <a:pt x="3265" y="2977"/>
                    <a:pt x="3881" y="2322"/>
                    <a:pt x="4377" y="1737"/>
                  </a:cubicBezTo>
                  <a:cubicBezTo>
                    <a:pt x="4873" y="1201"/>
                    <a:pt x="5290" y="744"/>
                    <a:pt x="6113" y="744"/>
                  </a:cubicBezTo>
                  <a:cubicBezTo>
                    <a:pt x="6947" y="744"/>
                    <a:pt x="7354" y="1201"/>
                    <a:pt x="7850" y="1737"/>
                  </a:cubicBezTo>
                  <a:cubicBezTo>
                    <a:pt x="8346" y="2322"/>
                    <a:pt x="8971" y="2977"/>
                    <a:pt x="10132" y="2977"/>
                  </a:cubicBezTo>
                  <a:cubicBezTo>
                    <a:pt x="11283" y="2977"/>
                    <a:pt x="11869" y="2322"/>
                    <a:pt x="12405" y="1737"/>
                  </a:cubicBezTo>
                  <a:cubicBezTo>
                    <a:pt x="12861" y="1201"/>
                    <a:pt x="13268" y="744"/>
                    <a:pt x="14141" y="744"/>
                  </a:cubicBezTo>
                  <a:cubicBezTo>
                    <a:pt x="14965" y="744"/>
                    <a:pt x="15382" y="1201"/>
                    <a:pt x="15838" y="1737"/>
                  </a:cubicBezTo>
                  <a:cubicBezTo>
                    <a:pt x="16374" y="2322"/>
                    <a:pt x="16950" y="2977"/>
                    <a:pt x="18111" y="2977"/>
                  </a:cubicBezTo>
                  <a:cubicBezTo>
                    <a:pt x="19311" y="2977"/>
                    <a:pt x="19887" y="2322"/>
                    <a:pt x="20383" y="1737"/>
                  </a:cubicBezTo>
                  <a:cubicBezTo>
                    <a:pt x="20879" y="1201"/>
                    <a:pt x="21296" y="744"/>
                    <a:pt x="22120" y="744"/>
                  </a:cubicBezTo>
                  <a:cubicBezTo>
                    <a:pt x="22943" y="744"/>
                    <a:pt x="23360" y="1201"/>
                    <a:pt x="23856" y="1737"/>
                  </a:cubicBezTo>
                  <a:cubicBezTo>
                    <a:pt x="24392" y="2322"/>
                    <a:pt x="24968" y="2977"/>
                    <a:pt x="26129" y="2977"/>
                  </a:cubicBezTo>
                  <a:cubicBezTo>
                    <a:pt x="27290" y="2977"/>
                    <a:pt x="27865" y="2322"/>
                    <a:pt x="28401" y="1737"/>
                  </a:cubicBezTo>
                  <a:cubicBezTo>
                    <a:pt x="28897" y="1201"/>
                    <a:pt x="29314" y="744"/>
                    <a:pt x="30138" y="744"/>
                  </a:cubicBezTo>
                  <a:cubicBezTo>
                    <a:pt x="30971" y="744"/>
                    <a:pt x="31378" y="1201"/>
                    <a:pt x="31874" y="1737"/>
                  </a:cubicBezTo>
                  <a:cubicBezTo>
                    <a:pt x="32370" y="2322"/>
                    <a:pt x="32956" y="2977"/>
                    <a:pt x="34147" y="2977"/>
                  </a:cubicBezTo>
                  <a:cubicBezTo>
                    <a:pt x="35308" y="2977"/>
                    <a:pt x="35883" y="2322"/>
                    <a:pt x="36429" y="1737"/>
                  </a:cubicBezTo>
                  <a:cubicBezTo>
                    <a:pt x="36508" y="1657"/>
                    <a:pt x="36588" y="1578"/>
                    <a:pt x="36677" y="1488"/>
                  </a:cubicBezTo>
                  <a:lnTo>
                    <a:pt x="36260" y="834"/>
                  </a:lnTo>
                  <a:lnTo>
                    <a:pt x="35843" y="1240"/>
                  </a:lnTo>
                  <a:cubicBezTo>
                    <a:pt x="35387" y="1786"/>
                    <a:pt x="34980" y="2233"/>
                    <a:pt x="34147" y="2233"/>
                  </a:cubicBezTo>
                  <a:cubicBezTo>
                    <a:pt x="33283" y="2233"/>
                    <a:pt x="32866" y="1786"/>
                    <a:pt x="32410" y="1240"/>
                  </a:cubicBezTo>
                  <a:cubicBezTo>
                    <a:pt x="31874" y="665"/>
                    <a:pt x="31299" y="0"/>
                    <a:pt x="30138" y="0"/>
                  </a:cubicBezTo>
                  <a:cubicBezTo>
                    <a:pt x="28986" y="0"/>
                    <a:pt x="28361" y="665"/>
                    <a:pt x="27865" y="1240"/>
                  </a:cubicBezTo>
                  <a:cubicBezTo>
                    <a:pt x="27369" y="1786"/>
                    <a:pt x="26952" y="2233"/>
                    <a:pt x="26129" y="2233"/>
                  </a:cubicBezTo>
                  <a:cubicBezTo>
                    <a:pt x="25305" y="2233"/>
                    <a:pt x="24888" y="1786"/>
                    <a:pt x="24392" y="1240"/>
                  </a:cubicBezTo>
                  <a:cubicBezTo>
                    <a:pt x="23896" y="665"/>
                    <a:pt x="23281" y="0"/>
                    <a:pt x="22120" y="0"/>
                  </a:cubicBezTo>
                  <a:cubicBezTo>
                    <a:pt x="20959" y="0"/>
                    <a:pt x="20383" y="665"/>
                    <a:pt x="19847" y="1240"/>
                  </a:cubicBezTo>
                  <a:cubicBezTo>
                    <a:pt x="19391" y="1786"/>
                    <a:pt x="18974" y="2233"/>
                    <a:pt x="18111" y="2233"/>
                  </a:cubicBezTo>
                  <a:cubicBezTo>
                    <a:pt x="17277" y="2233"/>
                    <a:pt x="16870" y="1786"/>
                    <a:pt x="16414" y="1240"/>
                  </a:cubicBezTo>
                  <a:cubicBezTo>
                    <a:pt x="15878" y="665"/>
                    <a:pt x="15292" y="0"/>
                    <a:pt x="14141" y="0"/>
                  </a:cubicBezTo>
                  <a:cubicBezTo>
                    <a:pt x="12941" y="0"/>
                    <a:pt x="12365" y="665"/>
                    <a:pt x="11819" y="1240"/>
                  </a:cubicBezTo>
                  <a:cubicBezTo>
                    <a:pt x="11373" y="1786"/>
                    <a:pt x="10956" y="2233"/>
                    <a:pt x="10132" y="2233"/>
                  </a:cubicBezTo>
                  <a:cubicBezTo>
                    <a:pt x="9259" y="2233"/>
                    <a:pt x="8892" y="1786"/>
                    <a:pt x="8396" y="1240"/>
                  </a:cubicBezTo>
                  <a:cubicBezTo>
                    <a:pt x="7850" y="665"/>
                    <a:pt x="7274" y="0"/>
                    <a:pt x="6113" y="0"/>
                  </a:cubicBezTo>
                  <a:close/>
                </a:path>
              </a:pathLst>
            </a:custGeom>
            <a:solidFill>
              <a:srgbClr val="FAE9DC">
                <a:alpha val="3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2486;p49">
              <a:extLst>
                <a:ext uri="{FF2B5EF4-FFF2-40B4-BE49-F238E27FC236}">
                  <a16:creationId xmlns:a16="http://schemas.microsoft.com/office/drawing/2014/main" id="{A255DC45-8483-A2F1-41DF-1295DD84D7AB}"/>
                </a:ext>
              </a:extLst>
            </p:cNvPr>
            <p:cNvSpPr/>
            <p:nvPr/>
          </p:nvSpPr>
          <p:spPr>
            <a:xfrm>
              <a:off x="816251" y="2221260"/>
              <a:ext cx="3859594" cy="287469"/>
            </a:xfrm>
            <a:custGeom>
              <a:avLst/>
              <a:gdLst/>
              <a:ahLst/>
              <a:cxnLst/>
              <a:rect l="l" t="t" r="r" b="b"/>
              <a:pathLst>
                <a:path w="39446" h="2938" extrusionOk="0">
                  <a:moveTo>
                    <a:pt x="7443" y="0"/>
                  </a:moveTo>
                  <a:cubicBezTo>
                    <a:pt x="6292" y="0"/>
                    <a:pt x="5667" y="616"/>
                    <a:pt x="5171" y="1201"/>
                  </a:cubicBezTo>
                  <a:cubicBezTo>
                    <a:pt x="4675" y="1737"/>
                    <a:pt x="4268" y="2193"/>
                    <a:pt x="3434" y="2193"/>
                  </a:cubicBezTo>
                  <a:cubicBezTo>
                    <a:pt x="2611" y="2193"/>
                    <a:pt x="2194" y="1737"/>
                    <a:pt x="1698" y="1201"/>
                  </a:cubicBezTo>
                  <a:cubicBezTo>
                    <a:pt x="1370" y="824"/>
                    <a:pt x="993" y="407"/>
                    <a:pt x="418" y="159"/>
                  </a:cubicBezTo>
                  <a:lnTo>
                    <a:pt x="1" y="784"/>
                  </a:lnTo>
                  <a:cubicBezTo>
                    <a:pt x="497" y="953"/>
                    <a:pt x="795" y="1320"/>
                    <a:pt x="1162" y="1697"/>
                  </a:cubicBezTo>
                  <a:cubicBezTo>
                    <a:pt x="1698" y="2273"/>
                    <a:pt x="2283" y="2938"/>
                    <a:pt x="3434" y="2938"/>
                  </a:cubicBezTo>
                  <a:cubicBezTo>
                    <a:pt x="4595" y="2938"/>
                    <a:pt x="5211" y="2273"/>
                    <a:pt x="5707" y="1697"/>
                  </a:cubicBezTo>
                  <a:cubicBezTo>
                    <a:pt x="6203" y="1151"/>
                    <a:pt x="6620" y="705"/>
                    <a:pt x="7443" y="705"/>
                  </a:cubicBezTo>
                  <a:cubicBezTo>
                    <a:pt x="8277" y="705"/>
                    <a:pt x="8684" y="1151"/>
                    <a:pt x="9180" y="1697"/>
                  </a:cubicBezTo>
                  <a:cubicBezTo>
                    <a:pt x="9676" y="2273"/>
                    <a:pt x="10301" y="2938"/>
                    <a:pt x="11462" y="2938"/>
                  </a:cubicBezTo>
                  <a:cubicBezTo>
                    <a:pt x="12613" y="2938"/>
                    <a:pt x="13199" y="2273"/>
                    <a:pt x="13735" y="1697"/>
                  </a:cubicBezTo>
                  <a:cubicBezTo>
                    <a:pt x="14191" y="1151"/>
                    <a:pt x="14598" y="705"/>
                    <a:pt x="15471" y="705"/>
                  </a:cubicBezTo>
                  <a:cubicBezTo>
                    <a:pt x="16295" y="705"/>
                    <a:pt x="16712" y="1151"/>
                    <a:pt x="17168" y="1697"/>
                  </a:cubicBezTo>
                  <a:cubicBezTo>
                    <a:pt x="17704" y="2273"/>
                    <a:pt x="18280" y="2938"/>
                    <a:pt x="19441" y="2938"/>
                  </a:cubicBezTo>
                  <a:cubicBezTo>
                    <a:pt x="20641" y="2938"/>
                    <a:pt x="21217" y="2273"/>
                    <a:pt x="21713" y="1697"/>
                  </a:cubicBezTo>
                  <a:cubicBezTo>
                    <a:pt x="22209" y="1151"/>
                    <a:pt x="22626" y="705"/>
                    <a:pt x="23450" y="705"/>
                  </a:cubicBezTo>
                  <a:cubicBezTo>
                    <a:pt x="24273" y="705"/>
                    <a:pt x="24690" y="1151"/>
                    <a:pt x="25186" y="1697"/>
                  </a:cubicBezTo>
                  <a:cubicBezTo>
                    <a:pt x="25722" y="2273"/>
                    <a:pt x="26298" y="2938"/>
                    <a:pt x="27459" y="2938"/>
                  </a:cubicBezTo>
                  <a:cubicBezTo>
                    <a:pt x="28620" y="2938"/>
                    <a:pt x="29195" y="2273"/>
                    <a:pt x="29731" y="1697"/>
                  </a:cubicBezTo>
                  <a:cubicBezTo>
                    <a:pt x="30227" y="1151"/>
                    <a:pt x="30644" y="705"/>
                    <a:pt x="31468" y="705"/>
                  </a:cubicBezTo>
                  <a:cubicBezTo>
                    <a:pt x="32301" y="705"/>
                    <a:pt x="32708" y="1151"/>
                    <a:pt x="33204" y="1697"/>
                  </a:cubicBezTo>
                  <a:cubicBezTo>
                    <a:pt x="33700" y="2273"/>
                    <a:pt x="34286" y="2938"/>
                    <a:pt x="35477" y="2938"/>
                  </a:cubicBezTo>
                  <a:cubicBezTo>
                    <a:pt x="36638" y="2938"/>
                    <a:pt x="37213" y="2273"/>
                    <a:pt x="37759" y="1697"/>
                  </a:cubicBezTo>
                  <a:cubicBezTo>
                    <a:pt x="38205" y="1201"/>
                    <a:pt x="38622" y="745"/>
                    <a:pt x="39446" y="705"/>
                  </a:cubicBezTo>
                  <a:lnTo>
                    <a:pt x="38999" y="40"/>
                  </a:lnTo>
                  <a:cubicBezTo>
                    <a:pt x="38126" y="159"/>
                    <a:pt x="37630" y="705"/>
                    <a:pt x="37173" y="1201"/>
                  </a:cubicBezTo>
                  <a:cubicBezTo>
                    <a:pt x="36717" y="1737"/>
                    <a:pt x="36310" y="2193"/>
                    <a:pt x="35477" y="2193"/>
                  </a:cubicBezTo>
                  <a:cubicBezTo>
                    <a:pt x="34613" y="2193"/>
                    <a:pt x="34196" y="1737"/>
                    <a:pt x="33740" y="1201"/>
                  </a:cubicBezTo>
                  <a:cubicBezTo>
                    <a:pt x="33204" y="616"/>
                    <a:pt x="32629" y="0"/>
                    <a:pt x="31468" y="0"/>
                  </a:cubicBezTo>
                  <a:cubicBezTo>
                    <a:pt x="30316" y="0"/>
                    <a:pt x="29691" y="616"/>
                    <a:pt x="29195" y="1201"/>
                  </a:cubicBezTo>
                  <a:cubicBezTo>
                    <a:pt x="28699" y="1737"/>
                    <a:pt x="28282" y="2193"/>
                    <a:pt x="27459" y="2193"/>
                  </a:cubicBezTo>
                  <a:cubicBezTo>
                    <a:pt x="26635" y="2193"/>
                    <a:pt x="26218" y="1737"/>
                    <a:pt x="25722" y="1201"/>
                  </a:cubicBezTo>
                  <a:cubicBezTo>
                    <a:pt x="25226" y="616"/>
                    <a:pt x="24611" y="0"/>
                    <a:pt x="23450" y="0"/>
                  </a:cubicBezTo>
                  <a:cubicBezTo>
                    <a:pt x="22289" y="0"/>
                    <a:pt x="21713" y="616"/>
                    <a:pt x="21177" y="1201"/>
                  </a:cubicBezTo>
                  <a:cubicBezTo>
                    <a:pt x="20721" y="1737"/>
                    <a:pt x="20304" y="2193"/>
                    <a:pt x="19441" y="2193"/>
                  </a:cubicBezTo>
                  <a:cubicBezTo>
                    <a:pt x="18607" y="2193"/>
                    <a:pt x="18200" y="1737"/>
                    <a:pt x="17744" y="1201"/>
                  </a:cubicBezTo>
                  <a:cubicBezTo>
                    <a:pt x="17208" y="616"/>
                    <a:pt x="16622" y="0"/>
                    <a:pt x="15471" y="0"/>
                  </a:cubicBezTo>
                  <a:cubicBezTo>
                    <a:pt x="14271" y="0"/>
                    <a:pt x="13695" y="616"/>
                    <a:pt x="13149" y="1201"/>
                  </a:cubicBezTo>
                  <a:cubicBezTo>
                    <a:pt x="12703" y="1737"/>
                    <a:pt x="12286" y="2193"/>
                    <a:pt x="11462" y="2193"/>
                  </a:cubicBezTo>
                  <a:cubicBezTo>
                    <a:pt x="10589" y="2193"/>
                    <a:pt x="10222" y="1737"/>
                    <a:pt x="9726" y="1201"/>
                  </a:cubicBezTo>
                  <a:cubicBezTo>
                    <a:pt x="9180" y="616"/>
                    <a:pt x="8604" y="0"/>
                    <a:pt x="7443" y="0"/>
                  </a:cubicBezTo>
                  <a:close/>
                </a:path>
              </a:pathLst>
            </a:custGeom>
            <a:solidFill>
              <a:srgbClr val="FAE9DC">
                <a:alpha val="3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2487;p49">
              <a:extLst>
                <a:ext uri="{FF2B5EF4-FFF2-40B4-BE49-F238E27FC236}">
                  <a16:creationId xmlns:a16="http://schemas.microsoft.com/office/drawing/2014/main" id="{5C3CECB9-8D74-C237-A31D-DD62B3E108C2}"/>
                </a:ext>
              </a:extLst>
            </p:cNvPr>
            <p:cNvSpPr/>
            <p:nvPr/>
          </p:nvSpPr>
          <p:spPr>
            <a:xfrm>
              <a:off x="759990" y="2516360"/>
              <a:ext cx="4236297" cy="287566"/>
            </a:xfrm>
            <a:custGeom>
              <a:avLst/>
              <a:gdLst/>
              <a:ahLst/>
              <a:cxnLst/>
              <a:rect l="l" t="t" r="r" b="b"/>
              <a:pathLst>
                <a:path w="43296" h="2939" extrusionOk="0">
                  <a:moveTo>
                    <a:pt x="0" y="1"/>
                  </a:moveTo>
                  <a:lnTo>
                    <a:pt x="0" y="745"/>
                  </a:lnTo>
                  <a:cubicBezTo>
                    <a:pt x="824" y="745"/>
                    <a:pt x="1241" y="1202"/>
                    <a:pt x="1737" y="1738"/>
                  </a:cubicBezTo>
                  <a:cubicBezTo>
                    <a:pt x="2273" y="2313"/>
                    <a:pt x="2858" y="2938"/>
                    <a:pt x="4009" y="2938"/>
                  </a:cubicBezTo>
                  <a:cubicBezTo>
                    <a:pt x="5170" y="2938"/>
                    <a:pt x="5786" y="2313"/>
                    <a:pt x="6282" y="1738"/>
                  </a:cubicBezTo>
                  <a:cubicBezTo>
                    <a:pt x="6778" y="1202"/>
                    <a:pt x="7195" y="745"/>
                    <a:pt x="8018" y="745"/>
                  </a:cubicBezTo>
                  <a:cubicBezTo>
                    <a:pt x="8852" y="745"/>
                    <a:pt x="9259" y="1202"/>
                    <a:pt x="9755" y="1738"/>
                  </a:cubicBezTo>
                  <a:cubicBezTo>
                    <a:pt x="10251" y="2313"/>
                    <a:pt x="10876" y="2938"/>
                    <a:pt x="12037" y="2938"/>
                  </a:cubicBezTo>
                  <a:cubicBezTo>
                    <a:pt x="13188" y="2938"/>
                    <a:pt x="13774" y="2313"/>
                    <a:pt x="14310" y="1738"/>
                  </a:cubicBezTo>
                  <a:cubicBezTo>
                    <a:pt x="14766" y="1202"/>
                    <a:pt x="15173" y="745"/>
                    <a:pt x="16046" y="745"/>
                  </a:cubicBezTo>
                  <a:cubicBezTo>
                    <a:pt x="16870" y="745"/>
                    <a:pt x="17287" y="1202"/>
                    <a:pt x="17743" y="1738"/>
                  </a:cubicBezTo>
                  <a:cubicBezTo>
                    <a:pt x="18279" y="2313"/>
                    <a:pt x="18855" y="2938"/>
                    <a:pt x="20016" y="2938"/>
                  </a:cubicBezTo>
                  <a:cubicBezTo>
                    <a:pt x="21216" y="2938"/>
                    <a:pt x="21792" y="2313"/>
                    <a:pt x="22288" y="1738"/>
                  </a:cubicBezTo>
                  <a:cubicBezTo>
                    <a:pt x="22784" y="1202"/>
                    <a:pt x="23201" y="745"/>
                    <a:pt x="24025" y="745"/>
                  </a:cubicBezTo>
                  <a:cubicBezTo>
                    <a:pt x="24848" y="745"/>
                    <a:pt x="25265" y="1202"/>
                    <a:pt x="25761" y="1738"/>
                  </a:cubicBezTo>
                  <a:cubicBezTo>
                    <a:pt x="26297" y="2313"/>
                    <a:pt x="26873" y="2938"/>
                    <a:pt x="28034" y="2938"/>
                  </a:cubicBezTo>
                  <a:cubicBezTo>
                    <a:pt x="29195" y="2938"/>
                    <a:pt x="29770" y="2313"/>
                    <a:pt x="30306" y="1738"/>
                  </a:cubicBezTo>
                  <a:cubicBezTo>
                    <a:pt x="30802" y="1202"/>
                    <a:pt x="31219" y="745"/>
                    <a:pt x="32043" y="745"/>
                  </a:cubicBezTo>
                  <a:cubicBezTo>
                    <a:pt x="32876" y="745"/>
                    <a:pt x="33283" y="1202"/>
                    <a:pt x="33779" y="1738"/>
                  </a:cubicBezTo>
                  <a:cubicBezTo>
                    <a:pt x="34275" y="2313"/>
                    <a:pt x="34861" y="2938"/>
                    <a:pt x="36052" y="2938"/>
                  </a:cubicBezTo>
                  <a:cubicBezTo>
                    <a:pt x="37213" y="2938"/>
                    <a:pt x="37788" y="2313"/>
                    <a:pt x="38334" y="1738"/>
                  </a:cubicBezTo>
                  <a:cubicBezTo>
                    <a:pt x="38780" y="1202"/>
                    <a:pt x="39197" y="745"/>
                    <a:pt x="40070" y="745"/>
                  </a:cubicBezTo>
                  <a:cubicBezTo>
                    <a:pt x="40894" y="745"/>
                    <a:pt x="41311" y="1202"/>
                    <a:pt x="41757" y="1738"/>
                  </a:cubicBezTo>
                  <a:cubicBezTo>
                    <a:pt x="42174" y="2154"/>
                    <a:pt x="42631" y="2650"/>
                    <a:pt x="43296" y="2849"/>
                  </a:cubicBezTo>
                  <a:lnTo>
                    <a:pt x="42135" y="1033"/>
                  </a:lnTo>
                  <a:cubicBezTo>
                    <a:pt x="41678" y="497"/>
                    <a:pt x="41102" y="1"/>
                    <a:pt x="40070" y="1"/>
                  </a:cubicBezTo>
                  <a:cubicBezTo>
                    <a:pt x="38870" y="1"/>
                    <a:pt x="38284" y="666"/>
                    <a:pt x="37748" y="1241"/>
                  </a:cubicBezTo>
                  <a:cubicBezTo>
                    <a:pt x="37292" y="1738"/>
                    <a:pt x="36885" y="2194"/>
                    <a:pt x="36052" y="2194"/>
                  </a:cubicBezTo>
                  <a:cubicBezTo>
                    <a:pt x="35188" y="2194"/>
                    <a:pt x="34771" y="1738"/>
                    <a:pt x="34315" y="1241"/>
                  </a:cubicBezTo>
                  <a:cubicBezTo>
                    <a:pt x="33779" y="666"/>
                    <a:pt x="33204" y="1"/>
                    <a:pt x="32043" y="1"/>
                  </a:cubicBezTo>
                  <a:cubicBezTo>
                    <a:pt x="30891" y="1"/>
                    <a:pt x="30266" y="666"/>
                    <a:pt x="29770" y="1241"/>
                  </a:cubicBezTo>
                  <a:cubicBezTo>
                    <a:pt x="29274" y="1738"/>
                    <a:pt x="28857" y="2194"/>
                    <a:pt x="28034" y="2194"/>
                  </a:cubicBezTo>
                  <a:cubicBezTo>
                    <a:pt x="27210" y="2194"/>
                    <a:pt x="26793" y="1738"/>
                    <a:pt x="26297" y="1241"/>
                  </a:cubicBezTo>
                  <a:cubicBezTo>
                    <a:pt x="25801" y="666"/>
                    <a:pt x="25186" y="1"/>
                    <a:pt x="24025" y="1"/>
                  </a:cubicBezTo>
                  <a:cubicBezTo>
                    <a:pt x="22864" y="1"/>
                    <a:pt x="22288" y="666"/>
                    <a:pt x="21752" y="1241"/>
                  </a:cubicBezTo>
                  <a:cubicBezTo>
                    <a:pt x="21296" y="1738"/>
                    <a:pt x="20879" y="2194"/>
                    <a:pt x="20016" y="2194"/>
                  </a:cubicBezTo>
                  <a:cubicBezTo>
                    <a:pt x="19182" y="2194"/>
                    <a:pt x="18775" y="1738"/>
                    <a:pt x="18319" y="1241"/>
                  </a:cubicBezTo>
                  <a:cubicBezTo>
                    <a:pt x="17783" y="666"/>
                    <a:pt x="17197" y="1"/>
                    <a:pt x="16046" y="1"/>
                  </a:cubicBezTo>
                  <a:cubicBezTo>
                    <a:pt x="14846" y="1"/>
                    <a:pt x="14270" y="666"/>
                    <a:pt x="13724" y="1241"/>
                  </a:cubicBezTo>
                  <a:cubicBezTo>
                    <a:pt x="13278" y="1738"/>
                    <a:pt x="12861" y="2194"/>
                    <a:pt x="12037" y="2194"/>
                  </a:cubicBezTo>
                  <a:cubicBezTo>
                    <a:pt x="11164" y="2194"/>
                    <a:pt x="10797" y="1738"/>
                    <a:pt x="10301" y="1241"/>
                  </a:cubicBezTo>
                  <a:cubicBezTo>
                    <a:pt x="9755" y="666"/>
                    <a:pt x="9179" y="1"/>
                    <a:pt x="8018" y="1"/>
                  </a:cubicBezTo>
                  <a:cubicBezTo>
                    <a:pt x="6867" y="1"/>
                    <a:pt x="6242" y="666"/>
                    <a:pt x="5746" y="1241"/>
                  </a:cubicBezTo>
                  <a:cubicBezTo>
                    <a:pt x="5250" y="1738"/>
                    <a:pt x="4843" y="2194"/>
                    <a:pt x="4009" y="2194"/>
                  </a:cubicBezTo>
                  <a:cubicBezTo>
                    <a:pt x="3186" y="2194"/>
                    <a:pt x="2769" y="1738"/>
                    <a:pt x="2273" y="1241"/>
                  </a:cubicBezTo>
                  <a:cubicBezTo>
                    <a:pt x="1777" y="666"/>
                    <a:pt x="1161" y="1"/>
                    <a:pt x="0" y="1"/>
                  </a:cubicBezTo>
                  <a:close/>
                </a:path>
              </a:pathLst>
            </a:custGeom>
            <a:solidFill>
              <a:srgbClr val="FAE9DC">
                <a:alpha val="3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2488;p49">
              <a:extLst>
                <a:ext uri="{FF2B5EF4-FFF2-40B4-BE49-F238E27FC236}">
                  <a16:creationId xmlns:a16="http://schemas.microsoft.com/office/drawing/2014/main" id="{2D15B712-04B6-079B-C15B-71B19551966E}"/>
                </a:ext>
              </a:extLst>
            </p:cNvPr>
            <p:cNvSpPr/>
            <p:nvPr/>
          </p:nvSpPr>
          <p:spPr>
            <a:xfrm>
              <a:off x="492971" y="1771662"/>
              <a:ext cx="1609942" cy="3119788"/>
            </a:xfrm>
            <a:custGeom>
              <a:avLst/>
              <a:gdLst/>
              <a:ahLst/>
              <a:cxnLst/>
              <a:rect l="l" t="t" r="r" b="b"/>
              <a:pathLst>
                <a:path w="16454" h="31885" extrusionOk="0">
                  <a:moveTo>
                    <a:pt x="8227" y="1"/>
                  </a:moveTo>
                  <a:lnTo>
                    <a:pt x="0" y="11085"/>
                  </a:lnTo>
                  <a:lnTo>
                    <a:pt x="0" y="31884"/>
                  </a:lnTo>
                  <a:lnTo>
                    <a:pt x="16453" y="31884"/>
                  </a:lnTo>
                  <a:lnTo>
                    <a:pt x="16453" y="11085"/>
                  </a:lnTo>
                  <a:lnTo>
                    <a:pt x="8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2489;p49">
              <a:extLst>
                <a:ext uri="{FF2B5EF4-FFF2-40B4-BE49-F238E27FC236}">
                  <a16:creationId xmlns:a16="http://schemas.microsoft.com/office/drawing/2014/main" id="{055E738C-32E0-FD20-1908-9C3D75499144}"/>
                </a:ext>
              </a:extLst>
            </p:cNvPr>
            <p:cNvSpPr/>
            <p:nvPr/>
          </p:nvSpPr>
          <p:spPr>
            <a:xfrm>
              <a:off x="763904" y="3167910"/>
              <a:ext cx="109782" cy="1217681"/>
            </a:xfrm>
            <a:custGeom>
              <a:avLst/>
              <a:gdLst/>
              <a:ahLst/>
              <a:cxnLst/>
              <a:rect l="l" t="t" r="r" b="b"/>
              <a:pathLst>
                <a:path w="1122" h="12445" extrusionOk="0">
                  <a:moveTo>
                    <a:pt x="0" y="1"/>
                  </a:moveTo>
                  <a:lnTo>
                    <a:pt x="0" y="12444"/>
                  </a:lnTo>
                  <a:lnTo>
                    <a:pt x="1121" y="12444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2490;p49">
              <a:extLst>
                <a:ext uri="{FF2B5EF4-FFF2-40B4-BE49-F238E27FC236}">
                  <a16:creationId xmlns:a16="http://schemas.microsoft.com/office/drawing/2014/main" id="{10C567F0-99CB-9E37-680E-FE47224B7E54}"/>
                </a:ext>
              </a:extLst>
            </p:cNvPr>
            <p:cNvSpPr/>
            <p:nvPr/>
          </p:nvSpPr>
          <p:spPr>
            <a:xfrm>
              <a:off x="918206" y="3212528"/>
              <a:ext cx="760353" cy="1128349"/>
            </a:xfrm>
            <a:custGeom>
              <a:avLst/>
              <a:gdLst/>
              <a:ahLst/>
              <a:cxnLst/>
              <a:rect l="l" t="t" r="r" b="b"/>
              <a:pathLst>
                <a:path w="7771" h="11532" extrusionOk="0">
                  <a:moveTo>
                    <a:pt x="1" y="1"/>
                  </a:moveTo>
                  <a:lnTo>
                    <a:pt x="1" y="11532"/>
                  </a:lnTo>
                  <a:lnTo>
                    <a:pt x="7771" y="11532"/>
                  </a:lnTo>
                  <a:lnTo>
                    <a:pt x="77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2491;p49">
              <a:extLst>
                <a:ext uri="{FF2B5EF4-FFF2-40B4-BE49-F238E27FC236}">
                  <a16:creationId xmlns:a16="http://schemas.microsoft.com/office/drawing/2014/main" id="{643AA1D6-ACFD-1F7D-40D0-1BF072E4B8A7}"/>
                </a:ext>
              </a:extLst>
            </p:cNvPr>
            <p:cNvSpPr/>
            <p:nvPr/>
          </p:nvSpPr>
          <p:spPr>
            <a:xfrm>
              <a:off x="873588" y="3167910"/>
              <a:ext cx="853502" cy="1217681"/>
            </a:xfrm>
            <a:custGeom>
              <a:avLst/>
              <a:gdLst/>
              <a:ahLst/>
              <a:cxnLst/>
              <a:rect l="l" t="t" r="r" b="b"/>
              <a:pathLst>
                <a:path w="8723" h="12445" extrusionOk="0">
                  <a:moveTo>
                    <a:pt x="3841" y="953"/>
                  </a:moveTo>
                  <a:lnTo>
                    <a:pt x="3841" y="3057"/>
                  </a:lnTo>
                  <a:lnTo>
                    <a:pt x="953" y="3057"/>
                  </a:lnTo>
                  <a:lnTo>
                    <a:pt x="953" y="953"/>
                  </a:lnTo>
                  <a:close/>
                  <a:moveTo>
                    <a:pt x="7731" y="953"/>
                  </a:moveTo>
                  <a:lnTo>
                    <a:pt x="7731" y="3057"/>
                  </a:lnTo>
                  <a:lnTo>
                    <a:pt x="4833" y="3057"/>
                  </a:lnTo>
                  <a:lnTo>
                    <a:pt x="4833" y="953"/>
                  </a:lnTo>
                  <a:close/>
                  <a:moveTo>
                    <a:pt x="3841" y="4010"/>
                  </a:moveTo>
                  <a:lnTo>
                    <a:pt x="3841" y="5746"/>
                  </a:lnTo>
                  <a:lnTo>
                    <a:pt x="953" y="5746"/>
                  </a:lnTo>
                  <a:lnTo>
                    <a:pt x="953" y="4010"/>
                  </a:lnTo>
                  <a:close/>
                  <a:moveTo>
                    <a:pt x="7731" y="4010"/>
                  </a:moveTo>
                  <a:lnTo>
                    <a:pt x="7731" y="5746"/>
                  </a:lnTo>
                  <a:lnTo>
                    <a:pt x="4833" y="5746"/>
                  </a:lnTo>
                  <a:lnTo>
                    <a:pt x="4833" y="4010"/>
                  </a:lnTo>
                  <a:close/>
                  <a:moveTo>
                    <a:pt x="3841" y="6699"/>
                  </a:moveTo>
                  <a:lnTo>
                    <a:pt x="3841" y="8475"/>
                  </a:lnTo>
                  <a:lnTo>
                    <a:pt x="953" y="8475"/>
                  </a:lnTo>
                  <a:lnTo>
                    <a:pt x="953" y="6699"/>
                  </a:lnTo>
                  <a:close/>
                  <a:moveTo>
                    <a:pt x="7731" y="6699"/>
                  </a:moveTo>
                  <a:lnTo>
                    <a:pt x="7731" y="8475"/>
                  </a:lnTo>
                  <a:lnTo>
                    <a:pt x="4833" y="8475"/>
                  </a:lnTo>
                  <a:lnTo>
                    <a:pt x="4833" y="6699"/>
                  </a:lnTo>
                  <a:close/>
                  <a:moveTo>
                    <a:pt x="3841" y="9388"/>
                  </a:moveTo>
                  <a:lnTo>
                    <a:pt x="3841" y="11531"/>
                  </a:lnTo>
                  <a:lnTo>
                    <a:pt x="953" y="11531"/>
                  </a:lnTo>
                  <a:lnTo>
                    <a:pt x="953" y="9388"/>
                  </a:lnTo>
                  <a:close/>
                  <a:moveTo>
                    <a:pt x="7731" y="9388"/>
                  </a:moveTo>
                  <a:lnTo>
                    <a:pt x="7731" y="11531"/>
                  </a:lnTo>
                  <a:lnTo>
                    <a:pt x="4833" y="11531"/>
                  </a:lnTo>
                  <a:lnTo>
                    <a:pt x="4833" y="9388"/>
                  </a:lnTo>
                  <a:close/>
                  <a:moveTo>
                    <a:pt x="0" y="1"/>
                  </a:moveTo>
                  <a:lnTo>
                    <a:pt x="0" y="12444"/>
                  </a:lnTo>
                  <a:lnTo>
                    <a:pt x="8723" y="12444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2492;p49">
              <a:extLst>
                <a:ext uri="{FF2B5EF4-FFF2-40B4-BE49-F238E27FC236}">
                  <a16:creationId xmlns:a16="http://schemas.microsoft.com/office/drawing/2014/main" id="{3F13DF2A-CF8A-2627-25AD-2A3AB210B9DC}"/>
                </a:ext>
              </a:extLst>
            </p:cNvPr>
            <p:cNvSpPr/>
            <p:nvPr/>
          </p:nvSpPr>
          <p:spPr>
            <a:xfrm>
              <a:off x="1047361" y="2382410"/>
              <a:ext cx="502043" cy="498227"/>
            </a:xfrm>
            <a:custGeom>
              <a:avLst/>
              <a:gdLst/>
              <a:ahLst/>
              <a:cxnLst/>
              <a:rect l="l" t="t" r="r" b="b"/>
              <a:pathLst>
                <a:path w="5131" h="5092" extrusionOk="0">
                  <a:moveTo>
                    <a:pt x="2561" y="1"/>
                  </a:moveTo>
                  <a:cubicBezTo>
                    <a:pt x="1162" y="1"/>
                    <a:pt x="1" y="1122"/>
                    <a:pt x="1" y="2531"/>
                  </a:cubicBezTo>
                  <a:lnTo>
                    <a:pt x="1" y="5091"/>
                  </a:lnTo>
                  <a:lnTo>
                    <a:pt x="5131" y="5091"/>
                  </a:lnTo>
                  <a:lnTo>
                    <a:pt x="5131" y="2531"/>
                  </a:lnTo>
                  <a:cubicBezTo>
                    <a:pt x="5131" y="1122"/>
                    <a:pt x="3970" y="1"/>
                    <a:pt x="2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2493;p49">
              <a:extLst>
                <a:ext uri="{FF2B5EF4-FFF2-40B4-BE49-F238E27FC236}">
                  <a16:creationId xmlns:a16="http://schemas.microsoft.com/office/drawing/2014/main" id="{E6D1BD6E-CC01-CF76-354C-AE45EAAF9769}"/>
                </a:ext>
              </a:extLst>
            </p:cNvPr>
            <p:cNvSpPr/>
            <p:nvPr/>
          </p:nvSpPr>
          <p:spPr>
            <a:xfrm>
              <a:off x="1015366" y="2346501"/>
              <a:ext cx="566131" cy="570045"/>
            </a:xfrm>
            <a:custGeom>
              <a:avLst/>
              <a:gdLst/>
              <a:ahLst/>
              <a:cxnLst/>
              <a:rect l="l" t="t" r="r" b="b"/>
              <a:pathLst>
                <a:path w="5786" h="5826" extrusionOk="0">
                  <a:moveTo>
                    <a:pt x="2888" y="705"/>
                  </a:moveTo>
                  <a:cubicBezTo>
                    <a:pt x="4128" y="705"/>
                    <a:pt x="5081" y="1697"/>
                    <a:pt x="5081" y="2898"/>
                  </a:cubicBezTo>
                  <a:lnTo>
                    <a:pt x="5081" y="5131"/>
                  </a:lnTo>
                  <a:lnTo>
                    <a:pt x="695" y="5131"/>
                  </a:lnTo>
                  <a:lnTo>
                    <a:pt x="695" y="2898"/>
                  </a:lnTo>
                  <a:cubicBezTo>
                    <a:pt x="695" y="1697"/>
                    <a:pt x="1687" y="705"/>
                    <a:pt x="2888" y="705"/>
                  </a:cubicBezTo>
                  <a:close/>
                  <a:moveTo>
                    <a:pt x="2888" y="0"/>
                  </a:moveTo>
                  <a:cubicBezTo>
                    <a:pt x="1280" y="0"/>
                    <a:pt x="0" y="1320"/>
                    <a:pt x="0" y="2898"/>
                  </a:cubicBezTo>
                  <a:lnTo>
                    <a:pt x="0" y="5131"/>
                  </a:lnTo>
                  <a:lnTo>
                    <a:pt x="0" y="5825"/>
                  </a:lnTo>
                  <a:lnTo>
                    <a:pt x="5785" y="5825"/>
                  </a:lnTo>
                  <a:lnTo>
                    <a:pt x="5785" y="5131"/>
                  </a:lnTo>
                  <a:lnTo>
                    <a:pt x="5785" y="2898"/>
                  </a:lnTo>
                  <a:cubicBezTo>
                    <a:pt x="5785" y="1320"/>
                    <a:pt x="4505" y="0"/>
                    <a:pt x="2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2494;p49">
              <a:extLst>
                <a:ext uri="{FF2B5EF4-FFF2-40B4-BE49-F238E27FC236}">
                  <a16:creationId xmlns:a16="http://schemas.microsoft.com/office/drawing/2014/main" id="{C70D11D5-0C05-C060-39AA-AEA749C27094}"/>
                </a:ext>
              </a:extLst>
            </p:cNvPr>
            <p:cNvSpPr/>
            <p:nvPr/>
          </p:nvSpPr>
          <p:spPr>
            <a:xfrm>
              <a:off x="492971" y="4478642"/>
              <a:ext cx="1609942" cy="412808"/>
            </a:xfrm>
            <a:custGeom>
              <a:avLst/>
              <a:gdLst/>
              <a:ahLst/>
              <a:cxnLst/>
              <a:rect l="l" t="t" r="r" b="b"/>
              <a:pathLst>
                <a:path w="16454" h="4219" extrusionOk="0">
                  <a:moveTo>
                    <a:pt x="0" y="1"/>
                  </a:moveTo>
                  <a:lnTo>
                    <a:pt x="0" y="4218"/>
                  </a:lnTo>
                  <a:lnTo>
                    <a:pt x="16453" y="4218"/>
                  </a:lnTo>
                  <a:lnTo>
                    <a:pt x="16453" y="1"/>
                  </a:lnTo>
                  <a:close/>
                </a:path>
              </a:pathLst>
            </a:custGeom>
            <a:solidFill>
              <a:srgbClr val="FAE9DC">
                <a:alpha val="3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3" name="Google Shape;2495;p49">
              <a:extLst>
                <a:ext uri="{FF2B5EF4-FFF2-40B4-BE49-F238E27FC236}">
                  <a16:creationId xmlns:a16="http://schemas.microsoft.com/office/drawing/2014/main" id="{572EFB39-EA4C-A751-44DE-8DF293BD67B4}"/>
                </a:ext>
              </a:extLst>
            </p:cNvPr>
            <p:cNvGrpSpPr/>
            <p:nvPr/>
          </p:nvGrpSpPr>
          <p:grpSpPr>
            <a:xfrm>
              <a:off x="1173153" y="2476281"/>
              <a:ext cx="249583" cy="427873"/>
              <a:chOff x="6731152" y="3317584"/>
              <a:chExt cx="339800" cy="582536"/>
            </a:xfrm>
          </p:grpSpPr>
          <p:sp>
            <p:nvSpPr>
              <p:cNvPr id="1674" name="Google Shape;2496;p49">
                <a:extLst>
                  <a:ext uri="{FF2B5EF4-FFF2-40B4-BE49-F238E27FC236}">
                    <a16:creationId xmlns:a16="http://schemas.microsoft.com/office/drawing/2014/main" id="{655F248E-5742-2A88-31B3-CCA7E5A623BB}"/>
                  </a:ext>
                </a:extLst>
              </p:cNvPr>
              <p:cNvSpPr/>
              <p:nvPr/>
            </p:nvSpPr>
            <p:spPr>
              <a:xfrm>
                <a:off x="6731152" y="3317584"/>
                <a:ext cx="339800" cy="37471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2497;p49">
                <a:extLst>
                  <a:ext uri="{FF2B5EF4-FFF2-40B4-BE49-F238E27FC236}">
                    <a16:creationId xmlns:a16="http://schemas.microsoft.com/office/drawing/2014/main" id="{72CE3743-A7AB-4732-2D23-C52249B29ADC}"/>
                  </a:ext>
                </a:extLst>
              </p:cNvPr>
              <p:cNvSpPr/>
              <p:nvPr/>
            </p:nvSpPr>
            <p:spPr>
              <a:xfrm>
                <a:off x="6731152" y="3525409"/>
                <a:ext cx="339800" cy="37471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6875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36DC-845A-D8D3-D426-19363556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6871"/>
            <a:ext cx="7704000" cy="572700"/>
          </a:xfrm>
        </p:spPr>
        <p:txBody>
          <a:bodyPr/>
          <a:lstStyle/>
          <a:p>
            <a:r>
              <a:rPr lang="en-US"/>
              <a:t>EXAMPLE OF APPLICANT </a:t>
            </a:r>
            <a:r>
              <a:rPr lang="en-US" sz="1500"/>
              <a:t>(SCORECARD)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BDEC61-35B4-8750-64C7-D6E7BB7C7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789304"/>
              </p:ext>
            </p:extLst>
          </p:nvPr>
        </p:nvGraphicFramePr>
        <p:xfrm>
          <a:off x="434000" y="935239"/>
          <a:ext cx="3867799" cy="3783584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988199">
                  <a:extLst>
                    <a:ext uri="{9D8B030D-6E8A-4147-A177-3AD203B41FA5}">
                      <a16:colId xmlns:a16="http://schemas.microsoft.com/office/drawing/2014/main" val="247103944"/>
                    </a:ext>
                  </a:extLst>
                </a:gridCol>
                <a:gridCol w="982133">
                  <a:extLst>
                    <a:ext uri="{9D8B030D-6E8A-4147-A177-3AD203B41FA5}">
                      <a16:colId xmlns:a16="http://schemas.microsoft.com/office/drawing/2014/main" val="3691639747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val="2868907837"/>
                    </a:ext>
                  </a:extLst>
                </a:gridCol>
              </a:tblGrid>
              <a:tr h="236474">
                <a:tc>
                  <a:txBody>
                    <a:bodyPr/>
                    <a:lstStyle/>
                    <a:p>
                      <a:r>
                        <a:rPr lang="en-US" sz="800" b="1">
                          <a:latin typeface="Montserrat" pitchFamily="2" charset="77"/>
                        </a:rPr>
                        <a:t>Characteristics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latin typeface="Montserrat" pitchFamily="2" charset="77"/>
                        </a:rPr>
                        <a:t>Attribute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Score Points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454140"/>
                  </a:ext>
                </a:extLst>
              </a:tr>
              <a:tr h="236474">
                <a:tc rowSpan="3">
                  <a:txBody>
                    <a:bodyPr/>
                    <a:lstStyle/>
                    <a:p>
                      <a:r>
                        <a:rPr lang="en-US" sz="800" b="1">
                          <a:latin typeface="Montserrat" pitchFamily="2" charset="77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latin typeface="Montserrat" pitchFamily="2" charset="77"/>
                        </a:rPr>
                        <a:t>&lt; 48.5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763282"/>
                  </a:ext>
                </a:extLst>
              </a:tr>
              <a:tr h="23647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48.5 – 55.0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latin typeface="Montserrat" pitchFamily="2" charset="77"/>
                        </a:rPr>
                        <a:t>35</a:t>
                      </a:r>
                      <a:r>
                        <a:rPr lang="en-US" sz="800">
                          <a:latin typeface="Montserrat" pitchFamily="2" charset="77"/>
                        </a:rPr>
                        <a:t>.0</a:t>
                      </a:r>
                      <a:endParaRPr lang="en-US" sz="800" b="0" i="0" u="none" strike="noStrike" noProof="0">
                        <a:solidFill>
                          <a:srgbClr val="000000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7146264"/>
                  </a:ext>
                </a:extLst>
              </a:tr>
              <a:tr h="23647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&gt; 55.0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876995"/>
                  </a:ext>
                </a:extLst>
              </a:tr>
              <a:tr h="236474"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EXT_SOURCE_1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latin typeface="Montserrat" pitchFamily="2" charset="77"/>
                        </a:rPr>
                        <a:t>Missing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27.0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589621"/>
                  </a:ext>
                </a:extLst>
              </a:tr>
              <a:tr h="23647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EXT_SOURCE_1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latin typeface="Montserrat" pitchFamily="2" charset="77"/>
                        </a:rPr>
                        <a:t>&lt; 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25.0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733732"/>
                  </a:ext>
                </a:extLst>
              </a:tr>
              <a:tr h="23647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0.38 – 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476955"/>
                  </a:ext>
                </a:extLst>
              </a:tr>
              <a:tr h="23647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0.54 – 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44.0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38208"/>
                  </a:ext>
                </a:extLst>
              </a:tr>
              <a:tr h="23647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&gt; 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55.0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47169"/>
                  </a:ext>
                </a:extLst>
              </a:tr>
              <a:tr h="236474"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REGION_POPULATION_RELATIVE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&lt; 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2409241"/>
                  </a:ext>
                </a:extLst>
              </a:tr>
              <a:tr h="236474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0.005 – 0.036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7664412"/>
                  </a:ext>
                </a:extLst>
              </a:tr>
              <a:tr h="236474"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&gt; 0.036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39.0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604153"/>
                  </a:ext>
                </a:extLst>
              </a:tr>
              <a:tr h="236474">
                <a:tc rowSpan="4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MONTHS_EMPLOYED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Missing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41.0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933855"/>
                  </a:ext>
                </a:extLst>
              </a:tr>
              <a:tr h="236474"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MONTHS_EMPLOYED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&lt; 70.0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161690"/>
                  </a:ext>
                </a:extLst>
              </a:tr>
              <a:tr h="236474">
                <a:tc vMerge="1"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70.0 – 220.0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37.0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358406"/>
                  </a:ext>
                </a:extLst>
              </a:tr>
              <a:tr h="236474">
                <a:tc vMerge="1"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Montserrat" pitchFamily="2" charset="77"/>
                          <a:sym typeface="Arial"/>
                        </a:rPr>
                        <a:t>&gt; 220.0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41.0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671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E905FE-9C5B-5195-A9D3-CC547347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96821"/>
              </p:ext>
            </p:extLst>
          </p:nvPr>
        </p:nvGraphicFramePr>
        <p:xfrm>
          <a:off x="4842201" y="935236"/>
          <a:ext cx="3867799" cy="3783585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365899">
                  <a:extLst>
                    <a:ext uri="{9D8B030D-6E8A-4147-A177-3AD203B41FA5}">
                      <a16:colId xmlns:a16="http://schemas.microsoft.com/office/drawing/2014/main" val="247103944"/>
                    </a:ext>
                  </a:extLst>
                </a:gridCol>
                <a:gridCol w="1604433">
                  <a:extLst>
                    <a:ext uri="{9D8B030D-6E8A-4147-A177-3AD203B41FA5}">
                      <a16:colId xmlns:a16="http://schemas.microsoft.com/office/drawing/2014/main" val="3691639747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val="2868907837"/>
                    </a:ext>
                  </a:extLst>
                </a:gridCol>
              </a:tblGrid>
              <a:tr h="324029">
                <a:tc>
                  <a:txBody>
                    <a:bodyPr/>
                    <a:lstStyle/>
                    <a:p>
                      <a:r>
                        <a:rPr lang="en-US" sz="800" b="1">
                          <a:latin typeface="Montserrat" pitchFamily="2" charset="77"/>
                        </a:rPr>
                        <a:t>Characteristics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latin typeface="Montserrat" pitchFamily="2" charset="77"/>
                        </a:rPr>
                        <a:t>Attribute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Score Points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454140"/>
                  </a:ext>
                </a:extLst>
              </a:tr>
              <a:tr h="324029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>
                          <a:latin typeface="Montserrat" pitchFamily="2" charset="77"/>
                        </a:rPr>
                        <a:t>NAME_TYPE_SUITE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Missing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38.0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289960"/>
                  </a:ext>
                </a:extLst>
              </a:tr>
              <a:tr h="324029">
                <a:tc vMerge="1">
                  <a:txBody>
                    <a:bodyPr/>
                    <a:lstStyle/>
                    <a:p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Group of people , </a:t>
                      </a:r>
                      <a:r>
                        <a:rPr lang="en-SG" sz="800" b="0" i="0" u="none" strike="noStrike" cap="none" err="1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Other_A</a:t>
                      </a: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, </a:t>
                      </a:r>
                      <a:r>
                        <a:rPr lang="en-SG" sz="800" b="0" i="0" u="none" strike="noStrike" cap="none" err="1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Other_B</a:t>
                      </a: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, Family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42.0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763282"/>
                  </a:ext>
                </a:extLst>
              </a:tr>
              <a:tr h="32402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Spouse, partner, Children, Unaccompanied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latin typeface="Montserrat" pitchFamily="2" charset="77"/>
                        </a:rPr>
                        <a:t>35.0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7146264"/>
                  </a:ext>
                </a:extLst>
              </a:tr>
              <a:tr h="289108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>
                          <a:latin typeface="Montserrat" pitchFamily="2" charset="77"/>
                        </a:rPr>
                        <a:t>SUM_AMT_ANNUITY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Missing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813420"/>
                  </a:ext>
                </a:extLst>
              </a:tr>
              <a:tr h="289108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&lt; 60,000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733732"/>
                  </a:ext>
                </a:extLst>
              </a:tr>
              <a:tr h="289108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&gt; 60,000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>
                          <a:latin typeface="Montserrat" pitchFamily="2" charset="77"/>
                        </a:rPr>
                        <a:t>36.0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476955"/>
                  </a:ext>
                </a:extLst>
              </a:tr>
              <a:tr h="324029"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ORGANIZATION_TYPE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missing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38.0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409241"/>
                  </a:ext>
                </a:extLst>
              </a:tr>
              <a:tr h="32402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HR staff , IT staff, </a:t>
                      </a:r>
                      <a:b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</a:b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Private service staff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44.0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7664412"/>
                  </a:ext>
                </a:extLst>
              </a:tr>
              <a:tr h="324029"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Core staff,  High skill tech staff, Managers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37.0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1604153"/>
                  </a:ext>
                </a:extLst>
              </a:tr>
              <a:tr h="324029"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Medicine staff, Waiters/ barmen staff, Cleaning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33.0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9161690"/>
                  </a:ext>
                </a:extLst>
              </a:tr>
              <a:tr h="324029">
                <a:tc vMerge="1"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Laborers, Secretaries, Cooking staff, Low-s…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31.0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1358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951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36DC-845A-D8D3-D426-19363556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6871"/>
            <a:ext cx="7704000" cy="572700"/>
          </a:xfrm>
        </p:spPr>
        <p:txBody>
          <a:bodyPr/>
          <a:lstStyle/>
          <a:p>
            <a:r>
              <a:rPr lang="en-US"/>
              <a:t>EXAMPLE OF APPLICANT </a:t>
            </a:r>
            <a:r>
              <a:rPr lang="en-US" sz="1500"/>
              <a:t>(SCORECARD)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BDEC61-35B4-8750-64C7-D6E7BB7C7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21011"/>
              </p:ext>
            </p:extLst>
          </p:nvPr>
        </p:nvGraphicFramePr>
        <p:xfrm>
          <a:off x="459400" y="839571"/>
          <a:ext cx="4005468" cy="4003184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339230">
                  <a:extLst>
                    <a:ext uri="{9D8B030D-6E8A-4147-A177-3AD203B41FA5}">
                      <a16:colId xmlns:a16="http://schemas.microsoft.com/office/drawing/2014/main" val="247103944"/>
                    </a:ext>
                  </a:extLst>
                </a:gridCol>
                <a:gridCol w="1736827">
                  <a:extLst>
                    <a:ext uri="{9D8B030D-6E8A-4147-A177-3AD203B41FA5}">
                      <a16:colId xmlns:a16="http://schemas.microsoft.com/office/drawing/2014/main" val="3691639747"/>
                    </a:ext>
                  </a:extLst>
                </a:gridCol>
                <a:gridCol w="929411">
                  <a:extLst>
                    <a:ext uri="{9D8B030D-6E8A-4147-A177-3AD203B41FA5}">
                      <a16:colId xmlns:a16="http://schemas.microsoft.com/office/drawing/2014/main" val="2868907837"/>
                    </a:ext>
                  </a:extLst>
                </a:gridCol>
              </a:tblGrid>
              <a:tr h="250199">
                <a:tc>
                  <a:txBody>
                    <a:bodyPr/>
                    <a:lstStyle/>
                    <a:p>
                      <a:r>
                        <a:rPr lang="en-US" sz="800" b="1">
                          <a:latin typeface="Montserrat" pitchFamily="2" charset="77"/>
                        </a:rPr>
                        <a:t>Characteristics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latin typeface="Montserrat" pitchFamily="2" charset="77"/>
                        </a:rPr>
                        <a:t>Attribute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Score Points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454140"/>
                  </a:ext>
                </a:extLst>
              </a:tr>
              <a:tr h="250199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>
                          <a:latin typeface="Montserrat" pitchFamily="2" charset="77"/>
                        </a:rPr>
                        <a:t>EXT_SOURCE_2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missing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27.0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0430306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&lt; 0.18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16.0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3122880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0.18 - 0.52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29.0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4602902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0.52 - 0.64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38.0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8763282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0.64 - 0.7000000000000001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45.0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7146264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&gt; 0.7000000000000001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54.0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1876995"/>
                  </a:ext>
                </a:extLst>
              </a:tr>
              <a:tr h="250199"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NAME_INCOME_TYPE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Unemployed, Pensioner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1589621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EXT_SOURCE_1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State servant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0733732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Commercial associate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7476955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Working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938208"/>
                  </a:ext>
                </a:extLst>
              </a:tr>
              <a:tr h="250199"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EXT_SOURCE_3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missing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29.0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409241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&lt; 0.22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8.0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7664412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0.22 - 0.4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31.0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1604153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0.4 - 0.6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38.0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9933855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MONTHS_EMPLOYED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&gt; 0.6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54.0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91616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E905FE-9C5B-5195-A9D3-CC547347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82816"/>
              </p:ext>
            </p:extLst>
          </p:nvPr>
        </p:nvGraphicFramePr>
        <p:xfrm>
          <a:off x="4750868" y="839571"/>
          <a:ext cx="3867799" cy="4015848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010299">
                  <a:extLst>
                    <a:ext uri="{9D8B030D-6E8A-4147-A177-3AD203B41FA5}">
                      <a16:colId xmlns:a16="http://schemas.microsoft.com/office/drawing/2014/main" val="247103944"/>
                    </a:ext>
                  </a:extLst>
                </a:gridCol>
                <a:gridCol w="1960033">
                  <a:extLst>
                    <a:ext uri="{9D8B030D-6E8A-4147-A177-3AD203B41FA5}">
                      <a16:colId xmlns:a16="http://schemas.microsoft.com/office/drawing/2014/main" val="3691639747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val="2868907837"/>
                    </a:ext>
                  </a:extLst>
                </a:gridCol>
              </a:tblGrid>
              <a:tr h="250199">
                <a:tc>
                  <a:txBody>
                    <a:bodyPr/>
                    <a:lstStyle/>
                    <a:p>
                      <a:r>
                        <a:rPr lang="en-US" sz="800" b="1">
                          <a:latin typeface="Montserrat" pitchFamily="2" charset="77"/>
                        </a:rPr>
                        <a:t>Characteristics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latin typeface="Montserrat" pitchFamily="2" charset="77"/>
                        </a:rPr>
                        <a:t>Attribute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Score Points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454140"/>
                  </a:ext>
                </a:extLst>
              </a:tr>
              <a:tr h="250199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>
                          <a:latin typeface="Montserrat" pitchFamily="2" charset="77"/>
                        </a:rPr>
                        <a:t>REGION_</a:t>
                      </a:r>
                      <a:br>
                        <a:rPr lang="en-US" sz="800" b="1">
                          <a:latin typeface="Montserrat" pitchFamily="2" charset="77"/>
                        </a:rPr>
                      </a:br>
                      <a:r>
                        <a:rPr lang="en-US" sz="800" b="1">
                          <a:latin typeface="Montserrat" pitchFamily="2" charset="77"/>
                        </a:rPr>
                        <a:t>RATING_</a:t>
                      </a:r>
                      <a:br>
                        <a:rPr lang="en-US" sz="800" b="1">
                          <a:latin typeface="Montserrat" pitchFamily="2" charset="77"/>
                        </a:rPr>
                      </a:br>
                      <a:r>
                        <a:rPr lang="en-US" sz="800" b="1">
                          <a:latin typeface="Montserrat" pitchFamily="2" charset="77"/>
                        </a:rPr>
                        <a:t>CLIENT_W_</a:t>
                      </a:r>
                      <a:br>
                        <a:rPr lang="en-US" sz="800" b="1">
                          <a:latin typeface="Montserrat" pitchFamily="2" charset="77"/>
                        </a:rPr>
                      </a:br>
                      <a:r>
                        <a:rPr lang="en-US" sz="800" b="1">
                          <a:latin typeface="Montserrat" pitchFamily="2" charset="77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&lt; 2.0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42.0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6289960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2.0 - 3.0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8763282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&gt; 3.0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29.0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7146264"/>
                  </a:ext>
                </a:extLst>
              </a:tr>
              <a:tr h="25019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>
                          <a:latin typeface="Montserrat" pitchFamily="2" charset="77"/>
                        </a:rPr>
                        <a:t>NAME_</a:t>
                      </a:r>
                      <a:br>
                        <a:rPr lang="en-US" sz="800" b="1">
                          <a:latin typeface="Montserrat" pitchFamily="2" charset="77"/>
                        </a:rPr>
                      </a:br>
                      <a:r>
                        <a:rPr lang="en-US" sz="800" b="1">
                          <a:latin typeface="Montserrat" pitchFamily="2" charset="77"/>
                        </a:rPr>
                        <a:t>EDUCATION_</a:t>
                      </a:r>
                      <a:br>
                        <a:rPr lang="en-US" sz="800" b="1">
                          <a:latin typeface="Montserrat" pitchFamily="2" charset="77"/>
                        </a:rPr>
                      </a:br>
                      <a:r>
                        <a:rPr lang="en-US" sz="800" b="1">
                          <a:latin typeface="Montserrat" pitchFamily="2" charset="77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Academic degree, Higher education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41.0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8813420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Lower secondary, Incomplete higher, Secondary, 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0733732"/>
                  </a:ext>
                </a:extLst>
              </a:tr>
              <a:tr h="250199"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AMT_INCOME_TOTAL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&lt; 70000.0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38.0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409241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70000.0 - 160000.0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7664412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160000.0 - 210000.0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1604153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210000.0 - 330000.0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9161690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&gt; 330000.0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32.0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1358406"/>
                  </a:ext>
                </a:extLst>
              </a:tr>
              <a:tr h="250199">
                <a:tc rowSpan="5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1">
                          <a:latin typeface="Montserrat" pitchFamily="2" charset="77"/>
                        </a:rPr>
                        <a:t>OCCUPATION_TYPE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missing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38.0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4963823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HR staff, IT staff, Private service staff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44.0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731824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Core staff, High skill tech staff, Managers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37.0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7402610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Medicine staff, Waiters/barmen </a:t>
                      </a:r>
                      <a:b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</a:b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staff, </a:t>
                      </a:r>
                      <a:r>
                        <a:rPr lang="en-SG" sz="800" b="0" i="0" u="none" strike="noStrike" cap="none" err="1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Cleani</a:t>
                      </a: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...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33.0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2802996"/>
                  </a:ext>
                </a:extLst>
              </a:tr>
              <a:tr h="25019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800" b="1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Laborers, Secretaries, Cooking staff, Low-s…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31.0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780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483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36DC-845A-D8D3-D426-19363556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</p:spPr>
        <p:txBody>
          <a:bodyPr/>
          <a:lstStyle/>
          <a:p>
            <a:r>
              <a:rPr lang="en-US"/>
              <a:t>EXAMPLE OF APPLICANT </a:t>
            </a:r>
            <a:r>
              <a:rPr lang="en-US" sz="1500"/>
              <a:t>(CHARACTERISTICS)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237D2B-9F4D-BCB3-805A-11EF27DF4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40624"/>
              </p:ext>
            </p:extLst>
          </p:nvPr>
        </p:nvGraphicFramePr>
        <p:xfrm>
          <a:off x="2072097" y="942640"/>
          <a:ext cx="4663666" cy="3832035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2322103">
                  <a:extLst>
                    <a:ext uri="{9D8B030D-6E8A-4147-A177-3AD203B41FA5}">
                      <a16:colId xmlns:a16="http://schemas.microsoft.com/office/drawing/2014/main" val="247103944"/>
                    </a:ext>
                  </a:extLst>
                </a:gridCol>
                <a:gridCol w="2341563">
                  <a:extLst>
                    <a:ext uri="{9D8B030D-6E8A-4147-A177-3AD203B41FA5}">
                      <a16:colId xmlns:a16="http://schemas.microsoft.com/office/drawing/2014/main" val="3691639747"/>
                    </a:ext>
                  </a:extLst>
                </a:gridCol>
              </a:tblGrid>
              <a:tr h="2554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Variable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Applicant Value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454140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37.5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763282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EXT_SOURCE_1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 err="1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NaN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7146264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REGION_POPULATION_RELATIVE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0.025164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876995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MONTHS_EMPLOYED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 err="1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NaN</a:t>
                      </a:r>
                      <a:endParaRPr lang="en-US" sz="800" b="0" i="0" u="none" strike="noStrike" cap="none" noProof="0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733732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NAME_TYPE_SUITE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Family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476955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SUM_AMT_ANNUITY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12163.500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38208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ORGANIZATION_TYPE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XNA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47169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EXT_SOURCE_2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0.293988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2409241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NAME_INCOME_TYPE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Pensioner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7664412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EXT_SOURCE_3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0.115387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604153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REGION_RATING_CLIENT_W_CITY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2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161690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NAME_EDUCATION_TYPE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Secondary/ Secondary Special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358406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AMT_INCOME_TOTAL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112500.0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67145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OCCUPATION_TYPE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 err="1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NaN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502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284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36DC-845A-D8D3-D426-19363556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</p:spPr>
        <p:txBody>
          <a:bodyPr/>
          <a:lstStyle/>
          <a:p>
            <a:r>
              <a:rPr lang="en-US"/>
              <a:t>EXAMPLE OF APPLICANT </a:t>
            </a:r>
            <a:r>
              <a:rPr lang="en-US" sz="1500"/>
              <a:t>(SCORECARD RESULTS)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237D2B-9F4D-BCB3-805A-11EF27DF4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9480"/>
              </p:ext>
            </p:extLst>
          </p:nvPr>
        </p:nvGraphicFramePr>
        <p:xfrm>
          <a:off x="297801" y="899190"/>
          <a:ext cx="4274199" cy="3911846"/>
        </p:xfrm>
        <a:graphic>
          <a:graphicData uri="http://schemas.openxmlformats.org/drawingml/2006/table">
            <a:tbl>
              <a:tblPr firstRow="1" bandRow="1">
                <a:tableStyleId>{99F42FD8-DA98-47DF-95F1-78DEDA4261A9}</a:tableStyleId>
              </a:tblPr>
              <a:tblGrid>
                <a:gridCol w="1971266">
                  <a:extLst>
                    <a:ext uri="{9D8B030D-6E8A-4147-A177-3AD203B41FA5}">
                      <a16:colId xmlns:a16="http://schemas.microsoft.com/office/drawing/2014/main" val="247103944"/>
                    </a:ext>
                  </a:extLst>
                </a:gridCol>
                <a:gridCol w="1285716">
                  <a:extLst>
                    <a:ext uri="{9D8B030D-6E8A-4147-A177-3AD203B41FA5}">
                      <a16:colId xmlns:a16="http://schemas.microsoft.com/office/drawing/2014/main" val="3691639747"/>
                    </a:ext>
                  </a:extLst>
                </a:gridCol>
                <a:gridCol w="1017217">
                  <a:extLst>
                    <a:ext uri="{9D8B030D-6E8A-4147-A177-3AD203B41FA5}">
                      <a16:colId xmlns:a16="http://schemas.microsoft.com/office/drawing/2014/main" val="2868907837"/>
                    </a:ext>
                  </a:extLst>
                </a:gridCol>
              </a:tblGrid>
              <a:tr h="2554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Variable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Applicant Value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Points</a:t>
                      </a:r>
                    </a:p>
                  </a:txBody>
                  <a:tcPr anchor="ctr">
                    <a:solidFill>
                      <a:srgbClr val="53A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454140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763282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EXT_SOURCE_1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 err="1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NaN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7146264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REGION_POPULATION_RELATIVE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0.025164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876995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MONTHS_EMPLOYED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 err="1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NaN</a:t>
                      </a:r>
                      <a:endParaRPr lang="en-US" sz="800" b="0" i="0" u="none" strike="noStrike" cap="none" noProof="0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733732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NAME_TYPE_SUITE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Family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7476955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SUM_AMT_ANNUITY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12163.500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38208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ORGANIZATION_TYPE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XNA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47169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EXT_SOURCE_2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0.293988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2409241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NAME_INCOME_TYPE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Pensioner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7664412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EXT_SOURCE_3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0.115387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604153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REGION_RATING_CLIENT_W_CITY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2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161690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NAME_EDUCATION_TYPE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Secondary/ Secondary Special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358406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AMT_INCOME_TOTAL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112500.0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167145"/>
                  </a:ext>
                </a:extLst>
              </a:tr>
              <a:tr h="255469"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 noProof="0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OCCUPATION_TYPE</a:t>
                      </a:r>
                      <a:endParaRPr lang="en-US" sz="800" b="1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noProof="0" err="1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NaN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Montserrat" pitchFamily="2" charset="7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Montserrat" pitchFamily="2" charset="77"/>
                          <a:cs typeface="Arial"/>
                          <a:sym typeface="Arial"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5024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298B45B-1990-A684-5765-F4575D8D23DD}"/>
              </a:ext>
            </a:extLst>
          </p:cNvPr>
          <p:cNvSpPr txBox="1"/>
          <p:nvPr/>
        </p:nvSpPr>
        <p:spPr>
          <a:xfrm>
            <a:off x="4940860" y="2062029"/>
            <a:ext cx="395272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Montserrat"/>
              </a:rPr>
              <a:t>This applicant will be predicted as a defaulter. Not approved.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2D1FB-ADC4-6FB7-3523-084072B5E6C6}"/>
              </a:ext>
            </a:extLst>
          </p:cNvPr>
          <p:cNvSpPr txBox="1"/>
          <p:nvPr/>
        </p:nvSpPr>
        <p:spPr>
          <a:xfrm>
            <a:off x="4940860" y="1219067"/>
            <a:ext cx="3952720" cy="7386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latin typeface="Montserrat"/>
              </a:rPr>
              <a:t>Score</a:t>
            </a:r>
            <a:r>
              <a:rPr lang="en-US">
                <a:latin typeface="Montserrat"/>
              </a:rPr>
              <a:t> = </a:t>
            </a:r>
            <a:r>
              <a:rPr lang="en-US" b="1">
                <a:latin typeface="Montserrat"/>
              </a:rPr>
              <a:t>481</a:t>
            </a:r>
          </a:p>
          <a:p>
            <a:pPr algn="ctr"/>
            <a:endParaRPr lang="en-US">
              <a:latin typeface="Montserrat"/>
            </a:endParaRPr>
          </a:p>
          <a:p>
            <a:pPr algn="ctr"/>
            <a:r>
              <a:rPr lang="en-US">
                <a:latin typeface="Montserrat"/>
              </a:rPr>
              <a:t>With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TargetScore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 600</a:t>
            </a:r>
            <a:r>
              <a:rPr lang="en-US" b="1">
                <a:latin typeface="Montserrat"/>
              </a:rPr>
              <a:t>, 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Odds 1:50</a:t>
            </a:r>
            <a:r>
              <a:rPr lang="en-US" b="1">
                <a:latin typeface="Montserrat"/>
              </a:rPr>
              <a:t>, </a:t>
            </a:r>
            <a:r>
              <a:rPr lang="en-US" b="1" err="1">
                <a:solidFill>
                  <a:schemeClr val="bg1"/>
                </a:solidFill>
                <a:latin typeface="Montserrat"/>
              </a:rPr>
              <a:t>pdo</a:t>
            </a:r>
            <a:r>
              <a:rPr lang="en-US" b="1">
                <a:solidFill>
                  <a:schemeClr val="bg1"/>
                </a:solidFill>
                <a:latin typeface="Montserrat"/>
              </a:rPr>
              <a:t> 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8A555-3664-5604-1B6F-564BBA431789}"/>
              </a:ext>
            </a:extLst>
          </p:cNvPr>
          <p:cNvSpPr txBox="1"/>
          <p:nvPr/>
        </p:nvSpPr>
        <p:spPr>
          <a:xfrm>
            <a:off x="4940860" y="2809742"/>
            <a:ext cx="3952720" cy="7386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Montserrat"/>
              </a:rPr>
              <a:t>Lowering Odds to 1:3 (25% not approved)</a:t>
            </a:r>
            <a:endParaRPr lang="en-US"/>
          </a:p>
          <a:p>
            <a:pPr algn="ctr"/>
            <a:endParaRPr lang="en-US">
              <a:latin typeface="Montserrat"/>
            </a:endParaRPr>
          </a:p>
          <a:p>
            <a:pPr algn="ctr"/>
            <a:r>
              <a:rPr lang="en-US">
                <a:latin typeface="Montserrat"/>
              </a:rPr>
              <a:t>Required Score = </a:t>
            </a:r>
            <a:r>
              <a:rPr lang="en-US" b="1">
                <a:latin typeface="Montserrat"/>
              </a:rPr>
              <a:t>520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6B8DE-F5AC-CD6B-958A-8F3EBBF63AF2}"/>
              </a:ext>
            </a:extLst>
          </p:cNvPr>
          <p:cNvSpPr txBox="1"/>
          <p:nvPr/>
        </p:nvSpPr>
        <p:spPr>
          <a:xfrm>
            <a:off x="4959910" y="3652703"/>
            <a:ext cx="395272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Montserrat"/>
              </a:rPr>
              <a:t>Still not approved.</a:t>
            </a:r>
          </a:p>
        </p:txBody>
      </p:sp>
    </p:spTree>
    <p:extLst>
      <p:ext uri="{BB962C8B-B14F-4D97-AF65-F5344CB8AC3E}">
        <p14:creationId xmlns:p14="http://schemas.microsoft.com/office/powerpoint/2010/main" val="4234819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9" name="Google Shape;2353;p49">
            <a:extLst>
              <a:ext uri="{FF2B5EF4-FFF2-40B4-BE49-F238E27FC236}">
                <a16:creationId xmlns:a16="http://schemas.microsoft.com/office/drawing/2014/main" id="{CD8EC88B-60F9-51BB-E87C-15FD4AEB0341}"/>
              </a:ext>
            </a:extLst>
          </p:cNvPr>
          <p:cNvGrpSpPr/>
          <p:nvPr/>
        </p:nvGrpSpPr>
        <p:grpSpPr>
          <a:xfrm>
            <a:off x="-640789" y="2778321"/>
            <a:ext cx="6136544" cy="2375961"/>
            <a:chOff x="1358025" y="1916125"/>
            <a:chExt cx="6220195" cy="2408350"/>
          </a:xfrm>
        </p:grpSpPr>
        <p:sp>
          <p:nvSpPr>
            <p:cNvPr id="1830" name="Google Shape;2354;p49">
              <a:extLst>
                <a:ext uri="{FF2B5EF4-FFF2-40B4-BE49-F238E27FC236}">
                  <a16:creationId xmlns:a16="http://schemas.microsoft.com/office/drawing/2014/main" id="{1370D7D1-88D4-6C18-C7E5-CEE66CD11569}"/>
                </a:ext>
              </a:extLst>
            </p:cNvPr>
            <p:cNvSpPr/>
            <p:nvPr/>
          </p:nvSpPr>
          <p:spPr>
            <a:xfrm>
              <a:off x="1358025" y="1916125"/>
              <a:ext cx="6185430" cy="771668"/>
            </a:xfrm>
            <a:custGeom>
              <a:avLst/>
              <a:gdLst/>
              <a:ahLst/>
              <a:cxnLst/>
              <a:rect l="l" t="t" r="r" b="b"/>
              <a:pathLst>
                <a:path w="74217" h="9259" extrusionOk="0">
                  <a:moveTo>
                    <a:pt x="11700" y="0"/>
                  </a:moveTo>
                  <a:lnTo>
                    <a:pt x="0" y="7393"/>
                  </a:lnTo>
                  <a:lnTo>
                    <a:pt x="1489" y="8435"/>
                  </a:lnTo>
                  <a:cubicBezTo>
                    <a:pt x="1489" y="8098"/>
                    <a:pt x="11492" y="1151"/>
                    <a:pt x="11492" y="1151"/>
                  </a:cubicBezTo>
                  <a:lnTo>
                    <a:pt x="21951" y="7810"/>
                  </a:lnTo>
                  <a:lnTo>
                    <a:pt x="51810" y="7810"/>
                  </a:lnTo>
                  <a:lnTo>
                    <a:pt x="62477" y="1856"/>
                  </a:lnTo>
                  <a:cubicBezTo>
                    <a:pt x="62477" y="1856"/>
                    <a:pt x="72847" y="9090"/>
                    <a:pt x="72847" y="9259"/>
                  </a:cubicBezTo>
                  <a:lnTo>
                    <a:pt x="74217" y="7393"/>
                  </a:lnTo>
                  <a:lnTo>
                    <a:pt x="625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2355;p49">
              <a:extLst>
                <a:ext uri="{FF2B5EF4-FFF2-40B4-BE49-F238E27FC236}">
                  <a16:creationId xmlns:a16="http://schemas.microsoft.com/office/drawing/2014/main" id="{7832DD32-A8D1-133A-285E-1CB6BC7573CD}"/>
                </a:ext>
              </a:extLst>
            </p:cNvPr>
            <p:cNvSpPr/>
            <p:nvPr/>
          </p:nvSpPr>
          <p:spPr>
            <a:xfrm>
              <a:off x="1358025" y="1916125"/>
              <a:ext cx="2053559" cy="754333"/>
            </a:xfrm>
            <a:custGeom>
              <a:avLst/>
              <a:gdLst/>
              <a:ahLst/>
              <a:cxnLst/>
              <a:rect l="l" t="t" r="r" b="b"/>
              <a:pathLst>
                <a:path w="24640" h="9051" extrusionOk="0">
                  <a:moveTo>
                    <a:pt x="11700" y="0"/>
                  </a:moveTo>
                  <a:lnTo>
                    <a:pt x="0" y="7393"/>
                  </a:lnTo>
                  <a:lnTo>
                    <a:pt x="2521" y="9050"/>
                  </a:lnTo>
                  <a:lnTo>
                    <a:pt x="24640" y="8435"/>
                  </a:lnTo>
                  <a:lnTo>
                    <a:pt x="11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2356;p49">
              <a:extLst>
                <a:ext uri="{FF2B5EF4-FFF2-40B4-BE49-F238E27FC236}">
                  <a16:creationId xmlns:a16="http://schemas.microsoft.com/office/drawing/2014/main" id="{BB47DAD4-28B6-EAA5-6F4F-A2F93A24FA06}"/>
                </a:ext>
              </a:extLst>
            </p:cNvPr>
            <p:cNvSpPr/>
            <p:nvPr/>
          </p:nvSpPr>
          <p:spPr>
            <a:xfrm>
              <a:off x="5489907" y="1916125"/>
              <a:ext cx="2088313" cy="771668"/>
            </a:xfrm>
            <a:custGeom>
              <a:avLst/>
              <a:gdLst/>
              <a:ahLst/>
              <a:cxnLst/>
              <a:rect l="l" t="t" r="r" b="b"/>
              <a:pathLst>
                <a:path w="25057" h="9259" extrusionOk="0">
                  <a:moveTo>
                    <a:pt x="12940" y="0"/>
                  </a:moveTo>
                  <a:lnTo>
                    <a:pt x="0" y="8435"/>
                  </a:lnTo>
                  <a:lnTo>
                    <a:pt x="22486" y="9259"/>
                  </a:lnTo>
                  <a:lnTo>
                    <a:pt x="25056" y="7641"/>
                  </a:lnTo>
                  <a:lnTo>
                    <a:pt x="12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2357;p49">
              <a:extLst>
                <a:ext uri="{FF2B5EF4-FFF2-40B4-BE49-F238E27FC236}">
                  <a16:creationId xmlns:a16="http://schemas.microsoft.com/office/drawing/2014/main" id="{1275614E-0356-29E4-78AA-71B7996C287D}"/>
                </a:ext>
              </a:extLst>
            </p:cNvPr>
            <p:cNvSpPr/>
            <p:nvPr/>
          </p:nvSpPr>
          <p:spPr>
            <a:xfrm>
              <a:off x="3187398" y="2511524"/>
              <a:ext cx="1062033" cy="107595"/>
            </a:xfrm>
            <a:custGeom>
              <a:avLst/>
              <a:gdLst/>
              <a:ahLst/>
              <a:cxnLst/>
              <a:rect l="l" t="t" r="r" b="b"/>
              <a:pathLst>
                <a:path w="12743" h="1291" extrusionOk="0">
                  <a:moveTo>
                    <a:pt x="1" y="1"/>
                  </a:moveTo>
                  <a:lnTo>
                    <a:pt x="1" y="1291"/>
                  </a:lnTo>
                  <a:lnTo>
                    <a:pt x="12742" y="1291"/>
                  </a:lnTo>
                  <a:lnTo>
                    <a:pt x="12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2358;p49">
              <a:extLst>
                <a:ext uri="{FF2B5EF4-FFF2-40B4-BE49-F238E27FC236}">
                  <a16:creationId xmlns:a16="http://schemas.microsoft.com/office/drawing/2014/main" id="{36498180-8EF0-08FC-5883-5BD43A978BE3}"/>
                </a:ext>
              </a:extLst>
            </p:cNvPr>
            <p:cNvSpPr/>
            <p:nvPr/>
          </p:nvSpPr>
          <p:spPr>
            <a:xfrm>
              <a:off x="4249350" y="2511524"/>
              <a:ext cx="1525918" cy="107595"/>
            </a:xfrm>
            <a:custGeom>
              <a:avLst/>
              <a:gdLst/>
              <a:ahLst/>
              <a:cxnLst/>
              <a:rect l="l" t="t" r="r" b="b"/>
              <a:pathLst>
                <a:path w="18309" h="1291" extrusionOk="0">
                  <a:moveTo>
                    <a:pt x="0" y="1"/>
                  </a:moveTo>
                  <a:lnTo>
                    <a:pt x="0" y="1291"/>
                  </a:lnTo>
                  <a:lnTo>
                    <a:pt x="18309" y="1291"/>
                  </a:lnTo>
                  <a:lnTo>
                    <a:pt x="18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2359;p49">
              <a:extLst>
                <a:ext uri="{FF2B5EF4-FFF2-40B4-BE49-F238E27FC236}">
                  <a16:creationId xmlns:a16="http://schemas.microsoft.com/office/drawing/2014/main" id="{75E75154-8568-B297-AD8C-0067CB08A06D}"/>
                </a:ext>
              </a:extLst>
            </p:cNvPr>
            <p:cNvSpPr/>
            <p:nvPr/>
          </p:nvSpPr>
          <p:spPr>
            <a:xfrm>
              <a:off x="1482039" y="2070725"/>
              <a:ext cx="1705438" cy="2253748"/>
            </a:xfrm>
            <a:custGeom>
              <a:avLst/>
              <a:gdLst/>
              <a:ahLst/>
              <a:cxnLst/>
              <a:rect l="l" t="t" r="r" b="b"/>
              <a:pathLst>
                <a:path w="20463" h="27042" extrusionOk="0">
                  <a:moveTo>
                    <a:pt x="10252" y="1"/>
                  </a:moveTo>
                  <a:lnTo>
                    <a:pt x="1" y="6580"/>
                  </a:lnTo>
                  <a:lnTo>
                    <a:pt x="1" y="27042"/>
                  </a:lnTo>
                  <a:lnTo>
                    <a:pt x="20463" y="27042"/>
                  </a:lnTo>
                  <a:lnTo>
                    <a:pt x="20463" y="6580"/>
                  </a:lnTo>
                  <a:lnTo>
                    <a:pt x="10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2360;p49">
              <a:extLst>
                <a:ext uri="{FF2B5EF4-FFF2-40B4-BE49-F238E27FC236}">
                  <a16:creationId xmlns:a16="http://schemas.microsoft.com/office/drawing/2014/main" id="{206D27EA-DE21-9F82-A7B1-7CDB6731B497}"/>
                </a:ext>
              </a:extLst>
            </p:cNvPr>
            <p:cNvSpPr/>
            <p:nvPr/>
          </p:nvSpPr>
          <p:spPr>
            <a:xfrm>
              <a:off x="5761937" y="2070725"/>
              <a:ext cx="1705438" cy="2253748"/>
            </a:xfrm>
            <a:custGeom>
              <a:avLst/>
              <a:gdLst/>
              <a:ahLst/>
              <a:cxnLst/>
              <a:rect l="l" t="t" r="r" b="b"/>
              <a:pathLst>
                <a:path w="20463" h="27042" extrusionOk="0">
                  <a:moveTo>
                    <a:pt x="10252" y="1"/>
                  </a:moveTo>
                  <a:lnTo>
                    <a:pt x="1" y="6580"/>
                  </a:lnTo>
                  <a:lnTo>
                    <a:pt x="1" y="27042"/>
                  </a:lnTo>
                  <a:lnTo>
                    <a:pt x="20463" y="27042"/>
                  </a:lnTo>
                  <a:lnTo>
                    <a:pt x="20463" y="6580"/>
                  </a:lnTo>
                  <a:lnTo>
                    <a:pt x="10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2361;p49">
              <a:extLst>
                <a:ext uri="{FF2B5EF4-FFF2-40B4-BE49-F238E27FC236}">
                  <a16:creationId xmlns:a16="http://schemas.microsoft.com/office/drawing/2014/main" id="{B3AA081E-F97F-E42B-275F-1121907515E5}"/>
                </a:ext>
              </a:extLst>
            </p:cNvPr>
            <p:cNvSpPr/>
            <p:nvPr/>
          </p:nvSpPr>
          <p:spPr>
            <a:xfrm>
              <a:off x="3187398" y="2619036"/>
              <a:ext cx="1062033" cy="1705438"/>
            </a:xfrm>
            <a:custGeom>
              <a:avLst/>
              <a:gdLst/>
              <a:ahLst/>
              <a:cxnLst/>
              <a:rect l="l" t="t" r="r" b="b"/>
              <a:pathLst>
                <a:path w="12743" h="20463" extrusionOk="0">
                  <a:moveTo>
                    <a:pt x="1" y="1"/>
                  </a:moveTo>
                  <a:lnTo>
                    <a:pt x="1" y="20463"/>
                  </a:lnTo>
                  <a:lnTo>
                    <a:pt x="12742" y="20463"/>
                  </a:lnTo>
                  <a:lnTo>
                    <a:pt x="12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2362;p49">
              <a:extLst>
                <a:ext uri="{FF2B5EF4-FFF2-40B4-BE49-F238E27FC236}">
                  <a16:creationId xmlns:a16="http://schemas.microsoft.com/office/drawing/2014/main" id="{AF6378A9-830C-EEF5-5AB7-3F2E32E98C65}"/>
                </a:ext>
              </a:extLst>
            </p:cNvPr>
            <p:cNvSpPr/>
            <p:nvPr/>
          </p:nvSpPr>
          <p:spPr>
            <a:xfrm>
              <a:off x="4249350" y="2619036"/>
              <a:ext cx="1525918" cy="1705438"/>
            </a:xfrm>
            <a:custGeom>
              <a:avLst/>
              <a:gdLst/>
              <a:ahLst/>
              <a:cxnLst/>
              <a:rect l="l" t="t" r="r" b="b"/>
              <a:pathLst>
                <a:path w="18309" h="20463" extrusionOk="0">
                  <a:moveTo>
                    <a:pt x="0" y="1"/>
                  </a:moveTo>
                  <a:lnTo>
                    <a:pt x="0" y="20463"/>
                  </a:lnTo>
                  <a:lnTo>
                    <a:pt x="18309" y="20463"/>
                  </a:lnTo>
                  <a:lnTo>
                    <a:pt x="183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2363;p49">
              <a:extLst>
                <a:ext uri="{FF2B5EF4-FFF2-40B4-BE49-F238E27FC236}">
                  <a16:creationId xmlns:a16="http://schemas.microsoft.com/office/drawing/2014/main" id="{1A17DD2F-1B99-D1F1-2162-FEF9C3F508FA}"/>
                </a:ext>
              </a:extLst>
            </p:cNvPr>
            <p:cNvSpPr/>
            <p:nvPr/>
          </p:nvSpPr>
          <p:spPr>
            <a:xfrm>
              <a:off x="1805409" y="2901067"/>
              <a:ext cx="1062033" cy="1057866"/>
            </a:xfrm>
            <a:custGeom>
              <a:avLst/>
              <a:gdLst/>
              <a:ahLst/>
              <a:cxnLst/>
              <a:rect l="l" t="t" r="r" b="b"/>
              <a:pathLst>
                <a:path w="12743" h="12693" extrusionOk="0">
                  <a:moveTo>
                    <a:pt x="1" y="1"/>
                  </a:moveTo>
                  <a:lnTo>
                    <a:pt x="1" y="12693"/>
                  </a:lnTo>
                  <a:lnTo>
                    <a:pt x="12742" y="12693"/>
                  </a:lnTo>
                  <a:lnTo>
                    <a:pt x="12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2364;p49">
              <a:extLst>
                <a:ext uri="{FF2B5EF4-FFF2-40B4-BE49-F238E27FC236}">
                  <a16:creationId xmlns:a16="http://schemas.microsoft.com/office/drawing/2014/main" id="{065251BB-8209-7DEB-15FB-1D28A81E6184}"/>
                </a:ext>
              </a:extLst>
            </p:cNvPr>
            <p:cNvSpPr/>
            <p:nvPr/>
          </p:nvSpPr>
          <p:spPr>
            <a:xfrm>
              <a:off x="1750903" y="2842394"/>
              <a:ext cx="1171129" cy="1175296"/>
            </a:xfrm>
            <a:custGeom>
              <a:avLst/>
              <a:gdLst/>
              <a:ahLst/>
              <a:cxnLst/>
              <a:rect l="l" t="t" r="r" b="b"/>
              <a:pathLst>
                <a:path w="14052" h="14102" extrusionOk="0">
                  <a:moveTo>
                    <a:pt x="12692" y="1370"/>
                  </a:moveTo>
                  <a:lnTo>
                    <a:pt x="12692" y="12702"/>
                  </a:lnTo>
                  <a:lnTo>
                    <a:pt x="1360" y="12702"/>
                  </a:lnTo>
                  <a:lnTo>
                    <a:pt x="1360" y="1370"/>
                  </a:lnTo>
                  <a:close/>
                  <a:moveTo>
                    <a:pt x="0" y="0"/>
                  </a:moveTo>
                  <a:lnTo>
                    <a:pt x="0" y="14101"/>
                  </a:lnTo>
                  <a:lnTo>
                    <a:pt x="14051" y="14101"/>
                  </a:lnTo>
                  <a:lnTo>
                    <a:pt x="14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2365;p49">
              <a:extLst>
                <a:ext uri="{FF2B5EF4-FFF2-40B4-BE49-F238E27FC236}">
                  <a16:creationId xmlns:a16="http://schemas.microsoft.com/office/drawing/2014/main" id="{1D2501BB-A3AF-2279-29F0-449A53CDD0AE}"/>
                </a:ext>
              </a:extLst>
            </p:cNvPr>
            <p:cNvSpPr/>
            <p:nvPr/>
          </p:nvSpPr>
          <p:spPr>
            <a:xfrm>
              <a:off x="2291713" y="2901067"/>
              <a:ext cx="86093" cy="1057866"/>
            </a:xfrm>
            <a:custGeom>
              <a:avLst/>
              <a:gdLst/>
              <a:ahLst/>
              <a:cxnLst/>
              <a:rect l="l" t="t" r="r" b="b"/>
              <a:pathLst>
                <a:path w="1033" h="12693" extrusionOk="0">
                  <a:moveTo>
                    <a:pt x="1" y="1"/>
                  </a:moveTo>
                  <a:lnTo>
                    <a:pt x="1" y="12693"/>
                  </a:lnTo>
                  <a:lnTo>
                    <a:pt x="1033" y="12693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2366;p49">
              <a:extLst>
                <a:ext uri="{FF2B5EF4-FFF2-40B4-BE49-F238E27FC236}">
                  <a16:creationId xmlns:a16="http://schemas.microsoft.com/office/drawing/2014/main" id="{A8B903B2-4849-239B-68CA-A0BE60419C48}"/>
                </a:ext>
              </a:extLst>
            </p:cNvPr>
            <p:cNvSpPr/>
            <p:nvPr/>
          </p:nvSpPr>
          <p:spPr>
            <a:xfrm>
              <a:off x="1805409" y="3387371"/>
              <a:ext cx="1058700" cy="86093"/>
            </a:xfrm>
            <a:custGeom>
              <a:avLst/>
              <a:gdLst/>
              <a:ahLst/>
              <a:cxnLst/>
              <a:rect l="l" t="t" r="r" b="b"/>
              <a:pathLst>
                <a:path w="12703" h="1033" extrusionOk="0">
                  <a:moveTo>
                    <a:pt x="1" y="1"/>
                  </a:moveTo>
                  <a:lnTo>
                    <a:pt x="1" y="1033"/>
                  </a:lnTo>
                  <a:lnTo>
                    <a:pt x="12703" y="1033"/>
                  </a:lnTo>
                  <a:lnTo>
                    <a:pt x="12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2367;p49">
              <a:extLst>
                <a:ext uri="{FF2B5EF4-FFF2-40B4-BE49-F238E27FC236}">
                  <a16:creationId xmlns:a16="http://schemas.microsoft.com/office/drawing/2014/main" id="{79898927-1281-6D53-CCA9-44F19F203B5F}"/>
                </a:ext>
              </a:extLst>
            </p:cNvPr>
            <p:cNvSpPr/>
            <p:nvPr/>
          </p:nvSpPr>
          <p:spPr>
            <a:xfrm>
              <a:off x="6110143" y="2901067"/>
              <a:ext cx="1057866" cy="1057866"/>
            </a:xfrm>
            <a:custGeom>
              <a:avLst/>
              <a:gdLst/>
              <a:ahLst/>
              <a:cxnLst/>
              <a:rect l="l" t="t" r="r" b="b"/>
              <a:pathLst>
                <a:path w="12693" h="12693" extrusionOk="0">
                  <a:moveTo>
                    <a:pt x="1" y="1"/>
                  </a:moveTo>
                  <a:lnTo>
                    <a:pt x="1" y="12693"/>
                  </a:lnTo>
                  <a:lnTo>
                    <a:pt x="12692" y="12693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2368;p49">
              <a:extLst>
                <a:ext uri="{FF2B5EF4-FFF2-40B4-BE49-F238E27FC236}">
                  <a16:creationId xmlns:a16="http://schemas.microsoft.com/office/drawing/2014/main" id="{6D731130-5761-DA08-5F17-02795E6AD405}"/>
                </a:ext>
              </a:extLst>
            </p:cNvPr>
            <p:cNvSpPr/>
            <p:nvPr/>
          </p:nvSpPr>
          <p:spPr>
            <a:xfrm>
              <a:off x="6051470" y="2842394"/>
              <a:ext cx="1171129" cy="1175296"/>
            </a:xfrm>
            <a:custGeom>
              <a:avLst/>
              <a:gdLst/>
              <a:ahLst/>
              <a:cxnLst/>
              <a:rect l="l" t="t" r="r" b="b"/>
              <a:pathLst>
                <a:path w="14052" h="14102" extrusionOk="0">
                  <a:moveTo>
                    <a:pt x="12692" y="1370"/>
                  </a:moveTo>
                  <a:lnTo>
                    <a:pt x="12692" y="12702"/>
                  </a:lnTo>
                  <a:lnTo>
                    <a:pt x="1360" y="12702"/>
                  </a:lnTo>
                  <a:lnTo>
                    <a:pt x="1360" y="1370"/>
                  </a:lnTo>
                  <a:close/>
                  <a:moveTo>
                    <a:pt x="0" y="0"/>
                  </a:moveTo>
                  <a:lnTo>
                    <a:pt x="0" y="14101"/>
                  </a:lnTo>
                  <a:lnTo>
                    <a:pt x="14051" y="14101"/>
                  </a:lnTo>
                  <a:lnTo>
                    <a:pt x="14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2369;p49">
              <a:extLst>
                <a:ext uri="{FF2B5EF4-FFF2-40B4-BE49-F238E27FC236}">
                  <a16:creationId xmlns:a16="http://schemas.microsoft.com/office/drawing/2014/main" id="{C799B0BE-8218-80CB-D40A-E6A711E28337}"/>
                </a:ext>
              </a:extLst>
            </p:cNvPr>
            <p:cNvSpPr/>
            <p:nvPr/>
          </p:nvSpPr>
          <p:spPr>
            <a:xfrm>
              <a:off x="6595614" y="2901067"/>
              <a:ext cx="82759" cy="1057866"/>
            </a:xfrm>
            <a:custGeom>
              <a:avLst/>
              <a:gdLst/>
              <a:ahLst/>
              <a:cxnLst/>
              <a:rect l="l" t="t" r="r" b="b"/>
              <a:pathLst>
                <a:path w="993" h="12693" extrusionOk="0">
                  <a:moveTo>
                    <a:pt x="1" y="1"/>
                  </a:moveTo>
                  <a:lnTo>
                    <a:pt x="1" y="12693"/>
                  </a:lnTo>
                  <a:lnTo>
                    <a:pt x="993" y="1269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2370;p49">
              <a:extLst>
                <a:ext uri="{FF2B5EF4-FFF2-40B4-BE49-F238E27FC236}">
                  <a16:creationId xmlns:a16="http://schemas.microsoft.com/office/drawing/2014/main" id="{C1FAE14C-832F-B3E8-4142-9BEBC79456C6}"/>
                </a:ext>
              </a:extLst>
            </p:cNvPr>
            <p:cNvSpPr/>
            <p:nvPr/>
          </p:nvSpPr>
          <p:spPr>
            <a:xfrm>
              <a:off x="6105976" y="3387371"/>
              <a:ext cx="1058700" cy="86093"/>
            </a:xfrm>
            <a:custGeom>
              <a:avLst/>
              <a:gdLst/>
              <a:ahLst/>
              <a:cxnLst/>
              <a:rect l="l" t="t" r="r" b="b"/>
              <a:pathLst>
                <a:path w="12703" h="1033" extrusionOk="0">
                  <a:moveTo>
                    <a:pt x="1" y="1"/>
                  </a:moveTo>
                  <a:lnTo>
                    <a:pt x="1" y="1033"/>
                  </a:lnTo>
                  <a:lnTo>
                    <a:pt x="12703" y="1033"/>
                  </a:lnTo>
                  <a:lnTo>
                    <a:pt x="12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2371;p49">
              <a:extLst>
                <a:ext uri="{FF2B5EF4-FFF2-40B4-BE49-F238E27FC236}">
                  <a16:creationId xmlns:a16="http://schemas.microsoft.com/office/drawing/2014/main" id="{52BACFB5-F34C-36C9-F587-5101E406A2EC}"/>
                </a:ext>
              </a:extLst>
            </p:cNvPr>
            <p:cNvSpPr/>
            <p:nvPr/>
          </p:nvSpPr>
          <p:spPr>
            <a:xfrm>
              <a:off x="2126361" y="2301501"/>
              <a:ext cx="420213" cy="421046"/>
            </a:xfrm>
            <a:custGeom>
              <a:avLst/>
              <a:gdLst/>
              <a:ahLst/>
              <a:cxnLst/>
              <a:rect l="l" t="t" r="r" b="b"/>
              <a:pathLst>
                <a:path w="5042" h="5052" extrusionOk="0">
                  <a:moveTo>
                    <a:pt x="2521" y="0"/>
                  </a:moveTo>
                  <a:cubicBezTo>
                    <a:pt x="1112" y="0"/>
                    <a:pt x="0" y="1122"/>
                    <a:pt x="0" y="2521"/>
                  </a:cubicBezTo>
                  <a:cubicBezTo>
                    <a:pt x="0" y="3930"/>
                    <a:pt x="1112" y="5051"/>
                    <a:pt x="2521" y="5051"/>
                  </a:cubicBezTo>
                  <a:cubicBezTo>
                    <a:pt x="3930" y="5051"/>
                    <a:pt x="5041" y="3930"/>
                    <a:pt x="5041" y="2521"/>
                  </a:cubicBezTo>
                  <a:cubicBezTo>
                    <a:pt x="5041" y="1122"/>
                    <a:pt x="3930" y="0"/>
                    <a:pt x="2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2372;p49">
              <a:extLst>
                <a:ext uri="{FF2B5EF4-FFF2-40B4-BE49-F238E27FC236}">
                  <a16:creationId xmlns:a16="http://schemas.microsoft.com/office/drawing/2014/main" id="{B4269AC0-4E07-286E-6569-151D852FB98B}"/>
                </a:ext>
              </a:extLst>
            </p:cNvPr>
            <p:cNvSpPr/>
            <p:nvPr/>
          </p:nvSpPr>
          <p:spPr>
            <a:xfrm>
              <a:off x="2191702" y="2366842"/>
              <a:ext cx="289532" cy="286198"/>
            </a:xfrm>
            <a:custGeom>
              <a:avLst/>
              <a:gdLst/>
              <a:ahLst/>
              <a:cxnLst/>
              <a:rect l="l" t="t" r="r" b="b"/>
              <a:pathLst>
                <a:path w="3474" h="3434" extrusionOk="0">
                  <a:moveTo>
                    <a:pt x="1737" y="0"/>
                  </a:moveTo>
                  <a:cubicBezTo>
                    <a:pt x="784" y="0"/>
                    <a:pt x="0" y="794"/>
                    <a:pt x="0" y="1737"/>
                  </a:cubicBezTo>
                  <a:cubicBezTo>
                    <a:pt x="0" y="2690"/>
                    <a:pt x="784" y="3434"/>
                    <a:pt x="1737" y="3434"/>
                  </a:cubicBezTo>
                  <a:cubicBezTo>
                    <a:pt x="2689" y="3434"/>
                    <a:pt x="3473" y="2690"/>
                    <a:pt x="3473" y="1737"/>
                  </a:cubicBezTo>
                  <a:cubicBezTo>
                    <a:pt x="3473" y="794"/>
                    <a:pt x="2689" y="0"/>
                    <a:pt x="1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2373;p49">
              <a:extLst>
                <a:ext uri="{FF2B5EF4-FFF2-40B4-BE49-F238E27FC236}">
                  <a16:creationId xmlns:a16="http://schemas.microsoft.com/office/drawing/2014/main" id="{D352AA89-DAAD-F06E-6BC0-B6C04BEF11C9}"/>
                </a:ext>
              </a:extLst>
            </p:cNvPr>
            <p:cNvSpPr/>
            <p:nvPr/>
          </p:nvSpPr>
          <p:spPr>
            <a:xfrm>
              <a:off x="6412844" y="2301501"/>
              <a:ext cx="421046" cy="421046"/>
            </a:xfrm>
            <a:custGeom>
              <a:avLst/>
              <a:gdLst/>
              <a:ahLst/>
              <a:cxnLst/>
              <a:rect l="l" t="t" r="r" b="b"/>
              <a:pathLst>
                <a:path w="5052" h="5052" extrusionOk="0">
                  <a:moveTo>
                    <a:pt x="2521" y="0"/>
                  </a:moveTo>
                  <a:cubicBezTo>
                    <a:pt x="1122" y="0"/>
                    <a:pt x="0" y="1122"/>
                    <a:pt x="0" y="2521"/>
                  </a:cubicBezTo>
                  <a:cubicBezTo>
                    <a:pt x="0" y="3930"/>
                    <a:pt x="1122" y="5051"/>
                    <a:pt x="2521" y="5051"/>
                  </a:cubicBezTo>
                  <a:cubicBezTo>
                    <a:pt x="3930" y="5051"/>
                    <a:pt x="5051" y="3930"/>
                    <a:pt x="5051" y="2521"/>
                  </a:cubicBezTo>
                  <a:cubicBezTo>
                    <a:pt x="5051" y="1122"/>
                    <a:pt x="3930" y="0"/>
                    <a:pt x="2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2374;p49">
              <a:extLst>
                <a:ext uri="{FF2B5EF4-FFF2-40B4-BE49-F238E27FC236}">
                  <a16:creationId xmlns:a16="http://schemas.microsoft.com/office/drawing/2014/main" id="{3E3D7E92-F7B9-2785-2B64-82FD0D59DC88}"/>
                </a:ext>
              </a:extLst>
            </p:cNvPr>
            <p:cNvSpPr/>
            <p:nvPr/>
          </p:nvSpPr>
          <p:spPr>
            <a:xfrm>
              <a:off x="6478185" y="2366842"/>
              <a:ext cx="286198" cy="286198"/>
            </a:xfrm>
            <a:custGeom>
              <a:avLst/>
              <a:gdLst/>
              <a:ahLst/>
              <a:cxnLst/>
              <a:rect l="l" t="t" r="r" b="b"/>
              <a:pathLst>
                <a:path w="3434" h="3434" extrusionOk="0">
                  <a:moveTo>
                    <a:pt x="1737" y="0"/>
                  </a:moveTo>
                  <a:cubicBezTo>
                    <a:pt x="794" y="0"/>
                    <a:pt x="0" y="794"/>
                    <a:pt x="0" y="1737"/>
                  </a:cubicBezTo>
                  <a:cubicBezTo>
                    <a:pt x="0" y="2690"/>
                    <a:pt x="794" y="3434"/>
                    <a:pt x="1737" y="3434"/>
                  </a:cubicBezTo>
                  <a:cubicBezTo>
                    <a:pt x="2690" y="3434"/>
                    <a:pt x="3434" y="2690"/>
                    <a:pt x="3434" y="1737"/>
                  </a:cubicBezTo>
                  <a:cubicBezTo>
                    <a:pt x="3434" y="794"/>
                    <a:pt x="2690" y="0"/>
                    <a:pt x="1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2375;p49">
              <a:extLst>
                <a:ext uri="{FF2B5EF4-FFF2-40B4-BE49-F238E27FC236}">
                  <a16:creationId xmlns:a16="http://schemas.microsoft.com/office/drawing/2014/main" id="{FA84B339-10F2-DB4A-C7DB-DB9BF187BB17}"/>
                </a:ext>
              </a:extLst>
            </p:cNvPr>
            <p:cNvSpPr/>
            <p:nvPr/>
          </p:nvSpPr>
          <p:spPr>
            <a:xfrm>
              <a:off x="3562856" y="2929237"/>
              <a:ext cx="424380" cy="1002444"/>
            </a:xfrm>
            <a:custGeom>
              <a:avLst/>
              <a:gdLst/>
              <a:ahLst/>
              <a:cxnLst/>
              <a:rect l="l" t="t" r="r" b="b"/>
              <a:pathLst>
                <a:path w="5092" h="12028" extrusionOk="0">
                  <a:moveTo>
                    <a:pt x="1" y="0"/>
                  </a:moveTo>
                  <a:lnTo>
                    <a:pt x="1" y="12027"/>
                  </a:lnTo>
                  <a:lnTo>
                    <a:pt x="5092" y="12027"/>
                  </a:lnTo>
                  <a:lnTo>
                    <a:pt x="50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2376;p49">
              <a:extLst>
                <a:ext uri="{FF2B5EF4-FFF2-40B4-BE49-F238E27FC236}">
                  <a16:creationId xmlns:a16="http://schemas.microsoft.com/office/drawing/2014/main" id="{DA76BA00-EFC4-FF40-A737-0D5202989F59}"/>
                </a:ext>
              </a:extLst>
            </p:cNvPr>
            <p:cNvSpPr/>
            <p:nvPr/>
          </p:nvSpPr>
          <p:spPr>
            <a:xfrm>
              <a:off x="3521518" y="2887899"/>
              <a:ext cx="507056" cy="1085119"/>
            </a:xfrm>
            <a:custGeom>
              <a:avLst/>
              <a:gdLst/>
              <a:ahLst/>
              <a:cxnLst/>
              <a:rect l="l" t="t" r="r" b="b"/>
              <a:pathLst>
                <a:path w="6084" h="13020" extrusionOk="0">
                  <a:moveTo>
                    <a:pt x="5052" y="1032"/>
                  </a:moveTo>
                  <a:lnTo>
                    <a:pt x="5052" y="11987"/>
                  </a:lnTo>
                  <a:lnTo>
                    <a:pt x="1043" y="11987"/>
                  </a:lnTo>
                  <a:lnTo>
                    <a:pt x="1043" y="1032"/>
                  </a:lnTo>
                  <a:close/>
                  <a:moveTo>
                    <a:pt x="1" y="0"/>
                  </a:moveTo>
                  <a:lnTo>
                    <a:pt x="1" y="13019"/>
                  </a:lnTo>
                  <a:lnTo>
                    <a:pt x="6084" y="13019"/>
                  </a:lnTo>
                  <a:lnTo>
                    <a:pt x="60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2377;p49">
              <a:extLst>
                <a:ext uri="{FF2B5EF4-FFF2-40B4-BE49-F238E27FC236}">
                  <a16:creationId xmlns:a16="http://schemas.microsoft.com/office/drawing/2014/main" id="{58120056-8DB0-699F-A615-0DBB11CF7B9B}"/>
                </a:ext>
              </a:extLst>
            </p:cNvPr>
            <p:cNvSpPr/>
            <p:nvPr/>
          </p:nvSpPr>
          <p:spPr>
            <a:xfrm>
              <a:off x="3562856" y="3359285"/>
              <a:ext cx="424380" cy="86926"/>
            </a:xfrm>
            <a:custGeom>
              <a:avLst/>
              <a:gdLst/>
              <a:ahLst/>
              <a:cxnLst/>
              <a:rect l="l" t="t" r="r" b="b"/>
              <a:pathLst>
                <a:path w="5092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5092" y="1042"/>
                  </a:lnTo>
                  <a:lnTo>
                    <a:pt x="50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2378;p49">
              <a:extLst>
                <a:ext uri="{FF2B5EF4-FFF2-40B4-BE49-F238E27FC236}">
                  <a16:creationId xmlns:a16="http://schemas.microsoft.com/office/drawing/2014/main" id="{D083ACED-E08F-50DE-FEB4-D0A18BC6E36A}"/>
                </a:ext>
              </a:extLst>
            </p:cNvPr>
            <p:cNvSpPr/>
            <p:nvPr/>
          </p:nvSpPr>
          <p:spPr>
            <a:xfrm>
              <a:off x="4531382" y="2921736"/>
              <a:ext cx="1003194" cy="1351482"/>
            </a:xfrm>
            <a:custGeom>
              <a:avLst/>
              <a:gdLst/>
              <a:ahLst/>
              <a:cxnLst/>
              <a:rect l="l" t="t" r="r" b="b"/>
              <a:pathLst>
                <a:path w="12037" h="16216" extrusionOk="0">
                  <a:moveTo>
                    <a:pt x="0" y="1"/>
                  </a:moveTo>
                  <a:lnTo>
                    <a:pt x="0" y="16216"/>
                  </a:lnTo>
                  <a:lnTo>
                    <a:pt x="12037" y="16216"/>
                  </a:lnTo>
                  <a:lnTo>
                    <a:pt x="12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2379;p49">
              <a:extLst>
                <a:ext uri="{FF2B5EF4-FFF2-40B4-BE49-F238E27FC236}">
                  <a16:creationId xmlns:a16="http://schemas.microsoft.com/office/drawing/2014/main" id="{5E1FA814-0D93-BDDE-CB06-73D4C6FA420D}"/>
                </a:ext>
              </a:extLst>
            </p:cNvPr>
            <p:cNvSpPr/>
            <p:nvPr/>
          </p:nvSpPr>
          <p:spPr>
            <a:xfrm>
              <a:off x="5117698" y="3087171"/>
              <a:ext cx="330870" cy="33087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" y="1"/>
                  </a:moveTo>
                  <a:lnTo>
                    <a:pt x="1" y="3970"/>
                  </a:lnTo>
                  <a:lnTo>
                    <a:pt x="3970" y="3970"/>
                  </a:lnTo>
                  <a:lnTo>
                    <a:pt x="39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380;p49">
              <a:extLst>
                <a:ext uri="{FF2B5EF4-FFF2-40B4-BE49-F238E27FC236}">
                  <a16:creationId xmlns:a16="http://schemas.microsoft.com/office/drawing/2014/main" id="{1F3C2DDA-3756-F05F-7DF4-E0E6812D77B8}"/>
                </a:ext>
              </a:extLst>
            </p:cNvPr>
            <p:cNvSpPr/>
            <p:nvPr/>
          </p:nvSpPr>
          <p:spPr>
            <a:xfrm>
              <a:off x="5117698" y="3487466"/>
              <a:ext cx="330870" cy="334203"/>
            </a:xfrm>
            <a:custGeom>
              <a:avLst/>
              <a:gdLst/>
              <a:ahLst/>
              <a:cxnLst/>
              <a:rect l="l" t="t" r="r" b="b"/>
              <a:pathLst>
                <a:path w="3970" h="4010" extrusionOk="0">
                  <a:moveTo>
                    <a:pt x="1" y="0"/>
                  </a:moveTo>
                  <a:lnTo>
                    <a:pt x="1" y="4009"/>
                  </a:lnTo>
                  <a:lnTo>
                    <a:pt x="3970" y="4009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381;p49">
              <a:extLst>
                <a:ext uri="{FF2B5EF4-FFF2-40B4-BE49-F238E27FC236}">
                  <a16:creationId xmlns:a16="http://schemas.microsoft.com/office/drawing/2014/main" id="{21CBEBDA-4B6E-638A-652D-D18F4B3DE107}"/>
                </a:ext>
              </a:extLst>
            </p:cNvPr>
            <p:cNvSpPr/>
            <p:nvPr/>
          </p:nvSpPr>
          <p:spPr>
            <a:xfrm>
              <a:off x="4617392" y="3087171"/>
              <a:ext cx="330870" cy="33087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0" y="1"/>
                  </a:moveTo>
                  <a:lnTo>
                    <a:pt x="0" y="3970"/>
                  </a:lnTo>
                  <a:lnTo>
                    <a:pt x="3969" y="3970"/>
                  </a:lnTo>
                  <a:lnTo>
                    <a:pt x="39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382;p49">
              <a:extLst>
                <a:ext uri="{FF2B5EF4-FFF2-40B4-BE49-F238E27FC236}">
                  <a16:creationId xmlns:a16="http://schemas.microsoft.com/office/drawing/2014/main" id="{80664B2F-868A-F125-4281-CF2AE70E5FAC}"/>
                </a:ext>
              </a:extLst>
            </p:cNvPr>
            <p:cNvSpPr/>
            <p:nvPr/>
          </p:nvSpPr>
          <p:spPr>
            <a:xfrm>
              <a:off x="4617392" y="3487466"/>
              <a:ext cx="330870" cy="334203"/>
            </a:xfrm>
            <a:custGeom>
              <a:avLst/>
              <a:gdLst/>
              <a:ahLst/>
              <a:cxnLst/>
              <a:rect l="l" t="t" r="r" b="b"/>
              <a:pathLst>
                <a:path w="3970" h="4010" extrusionOk="0">
                  <a:moveTo>
                    <a:pt x="0" y="0"/>
                  </a:moveTo>
                  <a:lnTo>
                    <a:pt x="0" y="4009"/>
                  </a:lnTo>
                  <a:lnTo>
                    <a:pt x="3969" y="4009"/>
                  </a:lnTo>
                  <a:lnTo>
                    <a:pt x="39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383;p49">
              <a:extLst>
                <a:ext uri="{FF2B5EF4-FFF2-40B4-BE49-F238E27FC236}">
                  <a16:creationId xmlns:a16="http://schemas.microsoft.com/office/drawing/2014/main" id="{DA4158E3-D6E5-88AB-C711-F34697819BA6}"/>
                </a:ext>
              </a:extLst>
            </p:cNvPr>
            <p:cNvSpPr/>
            <p:nvPr/>
          </p:nvSpPr>
          <p:spPr>
            <a:xfrm>
              <a:off x="4249350" y="4224381"/>
              <a:ext cx="1525918" cy="100094"/>
            </a:xfrm>
            <a:custGeom>
              <a:avLst/>
              <a:gdLst/>
              <a:ahLst/>
              <a:cxnLst/>
              <a:rect l="l" t="t" r="r" b="b"/>
              <a:pathLst>
                <a:path w="18309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18309" y="1201"/>
                  </a:lnTo>
                  <a:lnTo>
                    <a:pt x="18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384;p49">
              <a:extLst>
                <a:ext uri="{FF2B5EF4-FFF2-40B4-BE49-F238E27FC236}">
                  <a16:creationId xmlns:a16="http://schemas.microsoft.com/office/drawing/2014/main" id="{7DCF8A24-17CE-4CF4-39A1-F34827AEA4E5}"/>
                </a:ext>
              </a:extLst>
            </p:cNvPr>
            <p:cNvSpPr/>
            <p:nvPr/>
          </p:nvSpPr>
          <p:spPr>
            <a:xfrm>
              <a:off x="4249350" y="4120952"/>
              <a:ext cx="1525918" cy="103511"/>
            </a:xfrm>
            <a:custGeom>
              <a:avLst/>
              <a:gdLst/>
              <a:ahLst/>
              <a:cxnLst/>
              <a:rect l="l" t="t" r="r" b="b"/>
              <a:pathLst>
                <a:path w="18309" h="1242" extrusionOk="0">
                  <a:moveTo>
                    <a:pt x="0" y="1"/>
                  </a:moveTo>
                  <a:lnTo>
                    <a:pt x="0" y="1241"/>
                  </a:lnTo>
                  <a:lnTo>
                    <a:pt x="18309" y="1241"/>
                  </a:lnTo>
                  <a:lnTo>
                    <a:pt x="183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3" name="Google Shape;2385;p49">
              <a:extLst>
                <a:ext uri="{FF2B5EF4-FFF2-40B4-BE49-F238E27FC236}">
                  <a16:creationId xmlns:a16="http://schemas.microsoft.com/office/drawing/2014/main" id="{5D5370DD-7831-C6C3-C89B-91B82D2904D5}"/>
                </a:ext>
              </a:extLst>
            </p:cNvPr>
            <p:cNvGrpSpPr/>
            <p:nvPr/>
          </p:nvGrpSpPr>
          <p:grpSpPr>
            <a:xfrm>
              <a:off x="6698213" y="3531637"/>
              <a:ext cx="330850" cy="245786"/>
              <a:chOff x="6848185" y="4111189"/>
              <a:chExt cx="135450" cy="100633"/>
            </a:xfrm>
          </p:grpSpPr>
          <p:sp>
            <p:nvSpPr>
              <p:cNvPr id="1746" name="Google Shape;2386;p49">
                <a:extLst>
                  <a:ext uri="{FF2B5EF4-FFF2-40B4-BE49-F238E27FC236}">
                    <a16:creationId xmlns:a16="http://schemas.microsoft.com/office/drawing/2014/main" id="{7D75C220-86C7-B61C-51B4-543146BE0CF0}"/>
                  </a:ext>
                </a:extLst>
              </p:cNvPr>
              <p:cNvSpPr/>
              <p:nvPr/>
            </p:nvSpPr>
            <p:spPr>
              <a:xfrm>
                <a:off x="6848185" y="4130801"/>
                <a:ext cx="74998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3" extrusionOk="0">
                    <a:moveTo>
                      <a:pt x="935" y="1"/>
                    </a:moveTo>
                    <a:cubicBezTo>
                      <a:pt x="913" y="1"/>
                      <a:pt x="896" y="14"/>
                      <a:pt x="880" y="47"/>
                    </a:cubicBezTo>
                    <a:lnTo>
                      <a:pt x="29" y="983"/>
                    </a:lnTo>
                    <a:cubicBezTo>
                      <a:pt x="1" y="1011"/>
                      <a:pt x="1" y="1074"/>
                      <a:pt x="29" y="1102"/>
                    </a:cubicBezTo>
                    <a:lnTo>
                      <a:pt x="85" y="1102"/>
                    </a:lnTo>
                    <a:cubicBezTo>
                      <a:pt x="113" y="1102"/>
                      <a:pt x="141" y="1102"/>
                      <a:pt x="141" y="1074"/>
                    </a:cubicBezTo>
                    <a:lnTo>
                      <a:pt x="992" y="132"/>
                    </a:lnTo>
                    <a:cubicBezTo>
                      <a:pt x="1020" y="104"/>
                      <a:pt x="1020" y="47"/>
                      <a:pt x="992" y="19"/>
                    </a:cubicBezTo>
                    <a:cubicBezTo>
                      <a:pt x="969" y="8"/>
                      <a:pt x="951" y="1"/>
                      <a:pt x="935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2387;p49">
                <a:extLst>
                  <a:ext uri="{FF2B5EF4-FFF2-40B4-BE49-F238E27FC236}">
                    <a16:creationId xmlns:a16="http://schemas.microsoft.com/office/drawing/2014/main" id="{A1386A75-1E95-6880-4D68-942C7ACEDA6E}"/>
                  </a:ext>
                </a:extLst>
              </p:cNvPr>
              <p:cNvSpPr/>
              <p:nvPr/>
            </p:nvSpPr>
            <p:spPr>
              <a:xfrm>
                <a:off x="6910180" y="4111189"/>
                <a:ext cx="73455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4" name="Google Shape;2388;p49">
              <a:extLst>
                <a:ext uri="{FF2B5EF4-FFF2-40B4-BE49-F238E27FC236}">
                  <a16:creationId xmlns:a16="http://schemas.microsoft.com/office/drawing/2014/main" id="{D365268C-CE1C-026B-B031-385F7C8AB7DC}"/>
                </a:ext>
              </a:extLst>
            </p:cNvPr>
            <p:cNvGrpSpPr/>
            <p:nvPr/>
          </p:nvGrpSpPr>
          <p:grpSpPr>
            <a:xfrm>
              <a:off x="6224113" y="3031587"/>
              <a:ext cx="330850" cy="245786"/>
              <a:chOff x="6848185" y="4111189"/>
              <a:chExt cx="135450" cy="100633"/>
            </a:xfrm>
          </p:grpSpPr>
          <p:sp>
            <p:nvSpPr>
              <p:cNvPr id="1744" name="Google Shape;2389;p49">
                <a:extLst>
                  <a:ext uri="{FF2B5EF4-FFF2-40B4-BE49-F238E27FC236}">
                    <a16:creationId xmlns:a16="http://schemas.microsoft.com/office/drawing/2014/main" id="{8F39EACD-5383-CB81-AF40-4019884C6BFF}"/>
                  </a:ext>
                </a:extLst>
              </p:cNvPr>
              <p:cNvSpPr/>
              <p:nvPr/>
            </p:nvSpPr>
            <p:spPr>
              <a:xfrm>
                <a:off x="6848185" y="4130801"/>
                <a:ext cx="74998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3" extrusionOk="0">
                    <a:moveTo>
                      <a:pt x="935" y="1"/>
                    </a:moveTo>
                    <a:cubicBezTo>
                      <a:pt x="913" y="1"/>
                      <a:pt x="896" y="14"/>
                      <a:pt x="880" y="47"/>
                    </a:cubicBezTo>
                    <a:lnTo>
                      <a:pt x="29" y="983"/>
                    </a:lnTo>
                    <a:cubicBezTo>
                      <a:pt x="1" y="1011"/>
                      <a:pt x="1" y="1074"/>
                      <a:pt x="29" y="1102"/>
                    </a:cubicBezTo>
                    <a:lnTo>
                      <a:pt x="85" y="1102"/>
                    </a:lnTo>
                    <a:cubicBezTo>
                      <a:pt x="113" y="1102"/>
                      <a:pt x="141" y="1102"/>
                      <a:pt x="141" y="1074"/>
                    </a:cubicBezTo>
                    <a:lnTo>
                      <a:pt x="992" y="132"/>
                    </a:lnTo>
                    <a:cubicBezTo>
                      <a:pt x="1020" y="104"/>
                      <a:pt x="1020" y="47"/>
                      <a:pt x="992" y="19"/>
                    </a:cubicBezTo>
                    <a:cubicBezTo>
                      <a:pt x="969" y="8"/>
                      <a:pt x="951" y="1"/>
                      <a:pt x="935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2390;p49">
                <a:extLst>
                  <a:ext uri="{FF2B5EF4-FFF2-40B4-BE49-F238E27FC236}">
                    <a16:creationId xmlns:a16="http://schemas.microsoft.com/office/drawing/2014/main" id="{CA1CCB31-2E24-65B3-0F5F-BB7FE927FC44}"/>
                  </a:ext>
                </a:extLst>
              </p:cNvPr>
              <p:cNvSpPr/>
              <p:nvPr/>
            </p:nvSpPr>
            <p:spPr>
              <a:xfrm>
                <a:off x="6910180" y="4111189"/>
                <a:ext cx="73455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5" name="Google Shape;2391;p49">
              <a:extLst>
                <a:ext uri="{FF2B5EF4-FFF2-40B4-BE49-F238E27FC236}">
                  <a16:creationId xmlns:a16="http://schemas.microsoft.com/office/drawing/2014/main" id="{6AD9571B-AE49-EEEF-56B6-1003B49A21F3}"/>
                </a:ext>
              </a:extLst>
            </p:cNvPr>
            <p:cNvGrpSpPr/>
            <p:nvPr/>
          </p:nvGrpSpPr>
          <p:grpSpPr>
            <a:xfrm>
              <a:off x="1924888" y="3586162"/>
              <a:ext cx="330850" cy="245786"/>
              <a:chOff x="6848185" y="4111189"/>
              <a:chExt cx="135450" cy="100633"/>
            </a:xfrm>
          </p:grpSpPr>
          <p:sp>
            <p:nvSpPr>
              <p:cNvPr id="1742" name="Google Shape;2392;p49">
                <a:extLst>
                  <a:ext uri="{FF2B5EF4-FFF2-40B4-BE49-F238E27FC236}">
                    <a16:creationId xmlns:a16="http://schemas.microsoft.com/office/drawing/2014/main" id="{E267ECCA-39DD-6491-6133-F8977B238B8A}"/>
                  </a:ext>
                </a:extLst>
              </p:cNvPr>
              <p:cNvSpPr/>
              <p:nvPr/>
            </p:nvSpPr>
            <p:spPr>
              <a:xfrm>
                <a:off x="6848185" y="4130801"/>
                <a:ext cx="74998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3" extrusionOk="0">
                    <a:moveTo>
                      <a:pt x="935" y="1"/>
                    </a:moveTo>
                    <a:cubicBezTo>
                      <a:pt x="913" y="1"/>
                      <a:pt x="896" y="14"/>
                      <a:pt x="880" y="47"/>
                    </a:cubicBezTo>
                    <a:lnTo>
                      <a:pt x="29" y="983"/>
                    </a:lnTo>
                    <a:cubicBezTo>
                      <a:pt x="1" y="1011"/>
                      <a:pt x="1" y="1074"/>
                      <a:pt x="29" y="1102"/>
                    </a:cubicBezTo>
                    <a:lnTo>
                      <a:pt x="85" y="1102"/>
                    </a:lnTo>
                    <a:cubicBezTo>
                      <a:pt x="113" y="1102"/>
                      <a:pt x="141" y="1102"/>
                      <a:pt x="141" y="1074"/>
                    </a:cubicBezTo>
                    <a:lnTo>
                      <a:pt x="992" y="132"/>
                    </a:lnTo>
                    <a:cubicBezTo>
                      <a:pt x="1020" y="104"/>
                      <a:pt x="1020" y="47"/>
                      <a:pt x="992" y="19"/>
                    </a:cubicBezTo>
                    <a:cubicBezTo>
                      <a:pt x="969" y="8"/>
                      <a:pt x="951" y="1"/>
                      <a:pt x="935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2393;p49">
                <a:extLst>
                  <a:ext uri="{FF2B5EF4-FFF2-40B4-BE49-F238E27FC236}">
                    <a16:creationId xmlns:a16="http://schemas.microsoft.com/office/drawing/2014/main" id="{F26BCCC0-771E-8D1A-DFE7-64FB59DC7761}"/>
                  </a:ext>
                </a:extLst>
              </p:cNvPr>
              <p:cNvSpPr/>
              <p:nvPr/>
            </p:nvSpPr>
            <p:spPr>
              <a:xfrm>
                <a:off x="6910180" y="4111189"/>
                <a:ext cx="73455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6" name="Google Shape;2394;p49">
              <a:extLst>
                <a:ext uri="{FF2B5EF4-FFF2-40B4-BE49-F238E27FC236}">
                  <a16:creationId xmlns:a16="http://schemas.microsoft.com/office/drawing/2014/main" id="{04C027A7-A6D7-2294-1D57-728F4AB57D67}"/>
                </a:ext>
              </a:extLst>
            </p:cNvPr>
            <p:cNvGrpSpPr/>
            <p:nvPr/>
          </p:nvGrpSpPr>
          <p:grpSpPr>
            <a:xfrm>
              <a:off x="2450913" y="3031587"/>
              <a:ext cx="330850" cy="245786"/>
              <a:chOff x="6848185" y="4111189"/>
              <a:chExt cx="135450" cy="100633"/>
            </a:xfrm>
          </p:grpSpPr>
          <p:sp>
            <p:nvSpPr>
              <p:cNvPr id="1740" name="Google Shape;2395;p49">
                <a:extLst>
                  <a:ext uri="{FF2B5EF4-FFF2-40B4-BE49-F238E27FC236}">
                    <a16:creationId xmlns:a16="http://schemas.microsoft.com/office/drawing/2014/main" id="{1E2B4B1C-D164-C02C-3CF3-3194D41E5D16}"/>
                  </a:ext>
                </a:extLst>
              </p:cNvPr>
              <p:cNvSpPr/>
              <p:nvPr/>
            </p:nvSpPr>
            <p:spPr>
              <a:xfrm>
                <a:off x="6848185" y="4130801"/>
                <a:ext cx="74998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3" extrusionOk="0">
                    <a:moveTo>
                      <a:pt x="935" y="1"/>
                    </a:moveTo>
                    <a:cubicBezTo>
                      <a:pt x="913" y="1"/>
                      <a:pt x="896" y="14"/>
                      <a:pt x="880" y="47"/>
                    </a:cubicBezTo>
                    <a:lnTo>
                      <a:pt x="29" y="983"/>
                    </a:lnTo>
                    <a:cubicBezTo>
                      <a:pt x="1" y="1011"/>
                      <a:pt x="1" y="1074"/>
                      <a:pt x="29" y="1102"/>
                    </a:cubicBezTo>
                    <a:lnTo>
                      <a:pt x="85" y="1102"/>
                    </a:lnTo>
                    <a:cubicBezTo>
                      <a:pt x="113" y="1102"/>
                      <a:pt x="141" y="1102"/>
                      <a:pt x="141" y="1074"/>
                    </a:cubicBezTo>
                    <a:lnTo>
                      <a:pt x="992" y="132"/>
                    </a:lnTo>
                    <a:cubicBezTo>
                      <a:pt x="1020" y="104"/>
                      <a:pt x="1020" y="47"/>
                      <a:pt x="992" y="19"/>
                    </a:cubicBezTo>
                    <a:cubicBezTo>
                      <a:pt x="969" y="8"/>
                      <a:pt x="951" y="1"/>
                      <a:pt x="935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2396;p49">
                <a:extLst>
                  <a:ext uri="{FF2B5EF4-FFF2-40B4-BE49-F238E27FC236}">
                    <a16:creationId xmlns:a16="http://schemas.microsoft.com/office/drawing/2014/main" id="{F80486E2-D0F5-36A6-EF3B-5E07E3B10917}"/>
                  </a:ext>
                </a:extLst>
              </p:cNvPr>
              <p:cNvSpPr/>
              <p:nvPr/>
            </p:nvSpPr>
            <p:spPr>
              <a:xfrm>
                <a:off x="6910180" y="4111189"/>
                <a:ext cx="73455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7" name="Google Shape;2397;p49">
              <a:extLst>
                <a:ext uri="{FF2B5EF4-FFF2-40B4-BE49-F238E27FC236}">
                  <a16:creationId xmlns:a16="http://schemas.microsoft.com/office/drawing/2014/main" id="{117B160B-80AB-FDCF-47D0-4DE2315905DA}"/>
                </a:ext>
              </a:extLst>
            </p:cNvPr>
            <p:cNvGrpSpPr/>
            <p:nvPr/>
          </p:nvGrpSpPr>
          <p:grpSpPr>
            <a:xfrm>
              <a:off x="4628088" y="3129674"/>
              <a:ext cx="330850" cy="245786"/>
              <a:chOff x="6848185" y="4111189"/>
              <a:chExt cx="135450" cy="100633"/>
            </a:xfrm>
          </p:grpSpPr>
          <p:sp>
            <p:nvSpPr>
              <p:cNvPr id="1738" name="Google Shape;2398;p49">
                <a:extLst>
                  <a:ext uri="{FF2B5EF4-FFF2-40B4-BE49-F238E27FC236}">
                    <a16:creationId xmlns:a16="http://schemas.microsoft.com/office/drawing/2014/main" id="{68822B33-3B7F-E8C9-6B66-E1BDD64476A8}"/>
                  </a:ext>
                </a:extLst>
              </p:cNvPr>
              <p:cNvSpPr/>
              <p:nvPr/>
            </p:nvSpPr>
            <p:spPr>
              <a:xfrm>
                <a:off x="6848185" y="4130801"/>
                <a:ext cx="74998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03" extrusionOk="0">
                    <a:moveTo>
                      <a:pt x="935" y="1"/>
                    </a:moveTo>
                    <a:cubicBezTo>
                      <a:pt x="913" y="1"/>
                      <a:pt x="896" y="14"/>
                      <a:pt x="880" y="47"/>
                    </a:cubicBezTo>
                    <a:lnTo>
                      <a:pt x="29" y="983"/>
                    </a:lnTo>
                    <a:cubicBezTo>
                      <a:pt x="1" y="1011"/>
                      <a:pt x="1" y="1074"/>
                      <a:pt x="29" y="1102"/>
                    </a:cubicBezTo>
                    <a:lnTo>
                      <a:pt x="85" y="1102"/>
                    </a:lnTo>
                    <a:cubicBezTo>
                      <a:pt x="113" y="1102"/>
                      <a:pt x="141" y="1102"/>
                      <a:pt x="141" y="1074"/>
                    </a:cubicBezTo>
                    <a:lnTo>
                      <a:pt x="992" y="132"/>
                    </a:lnTo>
                    <a:cubicBezTo>
                      <a:pt x="1020" y="104"/>
                      <a:pt x="1020" y="47"/>
                      <a:pt x="992" y="19"/>
                    </a:cubicBezTo>
                    <a:cubicBezTo>
                      <a:pt x="969" y="8"/>
                      <a:pt x="951" y="1"/>
                      <a:pt x="935" y="1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2399;p49">
                <a:extLst>
                  <a:ext uri="{FF2B5EF4-FFF2-40B4-BE49-F238E27FC236}">
                    <a16:creationId xmlns:a16="http://schemas.microsoft.com/office/drawing/2014/main" id="{15FF70E2-141C-78D2-3D1C-59233D7E10B6}"/>
                  </a:ext>
                </a:extLst>
              </p:cNvPr>
              <p:cNvSpPr/>
              <p:nvPr/>
            </p:nvSpPr>
            <p:spPr>
              <a:xfrm>
                <a:off x="6910180" y="4111189"/>
                <a:ext cx="73455" cy="8102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103" extrusionOk="0">
                    <a:moveTo>
                      <a:pt x="923" y="0"/>
                    </a:moveTo>
                    <a:cubicBezTo>
                      <a:pt x="897" y="0"/>
                      <a:pt x="868" y="14"/>
                      <a:pt x="852" y="47"/>
                    </a:cubicBezTo>
                    <a:lnTo>
                      <a:pt x="36" y="990"/>
                    </a:lnTo>
                    <a:cubicBezTo>
                      <a:pt x="1" y="1018"/>
                      <a:pt x="1" y="1074"/>
                      <a:pt x="36" y="1102"/>
                    </a:cubicBezTo>
                    <a:lnTo>
                      <a:pt x="92" y="1102"/>
                    </a:lnTo>
                    <a:cubicBezTo>
                      <a:pt x="120" y="1102"/>
                      <a:pt x="120" y="1102"/>
                      <a:pt x="148" y="1074"/>
                    </a:cubicBezTo>
                    <a:lnTo>
                      <a:pt x="971" y="139"/>
                    </a:lnTo>
                    <a:cubicBezTo>
                      <a:pt x="999" y="110"/>
                      <a:pt x="999" y="47"/>
                      <a:pt x="971" y="19"/>
                    </a:cubicBezTo>
                    <a:cubicBezTo>
                      <a:pt x="960" y="7"/>
                      <a:pt x="942" y="0"/>
                      <a:pt x="923" y="0"/>
                    </a:cubicBezTo>
                    <a:close/>
                  </a:path>
                </a:pathLst>
              </a:custGeom>
              <a:solidFill>
                <a:srgbClr val="4E4958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0" name="Google Shape;1750;p38"/>
          <p:cNvSpPr/>
          <p:nvPr/>
        </p:nvSpPr>
        <p:spPr>
          <a:xfrm>
            <a:off x="294625" y="898675"/>
            <a:ext cx="840952" cy="1162694"/>
          </a:xfrm>
          <a:custGeom>
            <a:avLst/>
            <a:gdLst/>
            <a:ahLst/>
            <a:cxnLst/>
            <a:rect l="l" t="t" r="r" b="b"/>
            <a:pathLst>
              <a:path w="12864" h="17785" extrusionOk="0">
                <a:moveTo>
                  <a:pt x="6478" y="3219"/>
                </a:moveTo>
                <a:cubicBezTo>
                  <a:pt x="8152" y="3219"/>
                  <a:pt x="9495" y="4569"/>
                  <a:pt x="9495" y="6243"/>
                </a:cubicBezTo>
                <a:cubicBezTo>
                  <a:pt x="9495" y="7910"/>
                  <a:pt x="8116" y="9260"/>
                  <a:pt x="6450" y="9260"/>
                </a:cubicBezTo>
                <a:cubicBezTo>
                  <a:pt x="4811" y="9260"/>
                  <a:pt x="3461" y="7882"/>
                  <a:pt x="3461" y="6243"/>
                </a:cubicBezTo>
                <a:cubicBezTo>
                  <a:pt x="3461" y="4569"/>
                  <a:pt x="4811" y="3219"/>
                  <a:pt x="6478" y="3219"/>
                </a:cubicBezTo>
                <a:close/>
                <a:moveTo>
                  <a:pt x="6470" y="1"/>
                </a:moveTo>
                <a:cubicBezTo>
                  <a:pt x="4106" y="1"/>
                  <a:pt x="1916" y="1340"/>
                  <a:pt x="880" y="3458"/>
                </a:cubicBezTo>
                <a:cubicBezTo>
                  <a:pt x="148" y="4949"/>
                  <a:pt x="0" y="6475"/>
                  <a:pt x="591" y="8030"/>
                </a:cubicBezTo>
                <a:cubicBezTo>
                  <a:pt x="795" y="8557"/>
                  <a:pt x="1027" y="9085"/>
                  <a:pt x="1259" y="9612"/>
                </a:cubicBezTo>
                <a:cubicBezTo>
                  <a:pt x="2202" y="11546"/>
                  <a:pt x="3341" y="13361"/>
                  <a:pt x="4572" y="15119"/>
                </a:cubicBezTo>
                <a:cubicBezTo>
                  <a:pt x="5163" y="16026"/>
                  <a:pt x="5803" y="16877"/>
                  <a:pt x="6450" y="17784"/>
                </a:cubicBezTo>
                <a:cubicBezTo>
                  <a:pt x="6569" y="17672"/>
                  <a:pt x="6625" y="17609"/>
                  <a:pt x="6682" y="17524"/>
                </a:cubicBezTo>
                <a:cubicBezTo>
                  <a:pt x="7737" y="15998"/>
                  <a:pt x="8820" y="14472"/>
                  <a:pt x="9847" y="12925"/>
                </a:cubicBezTo>
                <a:cubicBezTo>
                  <a:pt x="10754" y="11483"/>
                  <a:pt x="11577" y="9992"/>
                  <a:pt x="12224" y="8409"/>
                </a:cubicBezTo>
                <a:cubicBezTo>
                  <a:pt x="12751" y="7122"/>
                  <a:pt x="12864" y="5828"/>
                  <a:pt x="12456" y="4485"/>
                </a:cubicBezTo>
                <a:cubicBezTo>
                  <a:pt x="11752" y="2023"/>
                  <a:pt x="9586" y="230"/>
                  <a:pt x="7033" y="26"/>
                </a:cubicBezTo>
                <a:cubicBezTo>
                  <a:pt x="6845" y="9"/>
                  <a:pt x="6657" y="1"/>
                  <a:pt x="64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28588" dist="295275" dir="828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2" name="Google Shape;1822;p38"/>
          <p:cNvGrpSpPr/>
          <p:nvPr/>
        </p:nvGrpSpPr>
        <p:grpSpPr>
          <a:xfrm>
            <a:off x="4606472" y="4282269"/>
            <a:ext cx="1312463" cy="976771"/>
            <a:chOff x="5951675" y="3577056"/>
            <a:chExt cx="1387821" cy="1032855"/>
          </a:xfrm>
        </p:grpSpPr>
        <p:sp>
          <p:nvSpPr>
            <p:cNvPr id="1823" name="Google Shape;1823;p38"/>
            <p:cNvSpPr/>
            <p:nvPr/>
          </p:nvSpPr>
          <p:spPr>
            <a:xfrm>
              <a:off x="5951675" y="3812955"/>
              <a:ext cx="737887" cy="796955"/>
            </a:xfrm>
            <a:custGeom>
              <a:avLst/>
              <a:gdLst/>
              <a:ahLst/>
              <a:cxnLst/>
              <a:rect l="l" t="t" r="r" b="b"/>
              <a:pathLst>
                <a:path w="3960" h="4277" extrusionOk="0">
                  <a:moveTo>
                    <a:pt x="1146" y="4276"/>
                  </a:moveTo>
                  <a:cubicBezTo>
                    <a:pt x="499" y="4276"/>
                    <a:pt x="0" y="3749"/>
                    <a:pt x="0" y="3130"/>
                  </a:cubicBezTo>
                  <a:cubicBezTo>
                    <a:pt x="0" y="2666"/>
                    <a:pt x="267" y="2286"/>
                    <a:pt x="675" y="2110"/>
                  </a:cubicBezTo>
                  <a:cubicBezTo>
                    <a:pt x="647" y="2019"/>
                    <a:pt x="619" y="1899"/>
                    <a:pt x="619" y="1815"/>
                  </a:cubicBezTo>
                  <a:cubicBezTo>
                    <a:pt x="619" y="1372"/>
                    <a:pt x="907" y="1020"/>
                    <a:pt x="1322" y="936"/>
                  </a:cubicBezTo>
                  <a:cubicBezTo>
                    <a:pt x="1294" y="844"/>
                    <a:pt x="1294" y="788"/>
                    <a:pt x="1294" y="703"/>
                  </a:cubicBezTo>
                  <a:cubicBezTo>
                    <a:pt x="1294" y="317"/>
                    <a:pt x="1611" y="0"/>
                    <a:pt x="1997" y="0"/>
                  </a:cubicBezTo>
                  <a:cubicBezTo>
                    <a:pt x="2377" y="0"/>
                    <a:pt x="2701" y="317"/>
                    <a:pt x="2701" y="703"/>
                  </a:cubicBezTo>
                  <a:cubicBezTo>
                    <a:pt x="2701" y="788"/>
                    <a:pt x="2701" y="844"/>
                    <a:pt x="2666" y="936"/>
                  </a:cubicBezTo>
                  <a:cubicBezTo>
                    <a:pt x="3052" y="1055"/>
                    <a:pt x="3341" y="1407"/>
                    <a:pt x="3341" y="1815"/>
                  </a:cubicBezTo>
                  <a:cubicBezTo>
                    <a:pt x="3341" y="1899"/>
                    <a:pt x="3313" y="2019"/>
                    <a:pt x="3284" y="2110"/>
                  </a:cubicBezTo>
                  <a:cubicBezTo>
                    <a:pt x="3692" y="2286"/>
                    <a:pt x="3960" y="2666"/>
                    <a:pt x="3960" y="3130"/>
                  </a:cubicBezTo>
                  <a:cubicBezTo>
                    <a:pt x="3960" y="3749"/>
                    <a:pt x="3460" y="4276"/>
                    <a:pt x="2813" y="4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6377448" y="3577056"/>
              <a:ext cx="962048" cy="1032855"/>
            </a:xfrm>
            <a:custGeom>
              <a:avLst/>
              <a:gdLst/>
              <a:ahLst/>
              <a:cxnLst/>
              <a:rect l="l" t="t" r="r" b="b"/>
              <a:pathLst>
                <a:path w="5163" h="5543" extrusionOk="0">
                  <a:moveTo>
                    <a:pt x="1499" y="5542"/>
                  </a:moveTo>
                  <a:cubicBezTo>
                    <a:pt x="676" y="5542"/>
                    <a:pt x="1" y="4867"/>
                    <a:pt x="1" y="4044"/>
                  </a:cubicBezTo>
                  <a:cubicBezTo>
                    <a:pt x="1" y="3460"/>
                    <a:pt x="352" y="2961"/>
                    <a:pt x="880" y="2729"/>
                  </a:cubicBezTo>
                  <a:cubicBezTo>
                    <a:pt x="824" y="2609"/>
                    <a:pt x="796" y="2462"/>
                    <a:pt x="796" y="2349"/>
                  </a:cubicBezTo>
                  <a:cubicBezTo>
                    <a:pt x="796" y="1794"/>
                    <a:pt x="1203" y="1322"/>
                    <a:pt x="1731" y="1203"/>
                  </a:cubicBezTo>
                  <a:cubicBezTo>
                    <a:pt x="1703" y="1118"/>
                    <a:pt x="1675" y="999"/>
                    <a:pt x="1675" y="879"/>
                  </a:cubicBezTo>
                  <a:cubicBezTo>
                    <a:pt x="1675" y="387"/>
                    <a:pt x="2083" y="0"/>
                    <a:pt x="2582" y="0"/>
                  </a:cubicBezTo>
                  <a:cubicBezTo>
                    <a:pt x="3109" y="0"/>
                    <a:pt x="3517" y="387"/>
                    <a:pt x="3517" y="879"/>
                  </a:cubicBezTo>
                  <a:cubicBezTo>
                    <a:pt x="3517" y="999"/>
                    <a:pt x="3489" y="1118"/>
                    <a:pt x="3461" y="1203"/>
                  </a:cubicBezTo>
                  <a:cubicBezTo>
                    <a:pt x="3960" y="1351"/>
                    <a:pt x="4340" y="1822"/>
                    <a:pt x="4340" y="2349"/>
                  </a:cubicBezTo>
                  <a:cubicBezTo>
                    <a:pt x="4340" y="2462"/>
                    <a:pt x="4312" y="2609"/>
                    <a:pt x="4284" y="2729"/>
                  </a:cubicBezTo>
                  <a:cubicBezTo>
                    <a:pt x="4811" y="2961"/>
                    <a:pt x="5163" y="3460"/>
                    <a:pt x="5163" y="4044"/>
                  </a:cubicBezTo>
                  <a:cubicBezTo>
                    <a:pt x="5163" y="4867"/>
                    <a:pt x="4488" y="5542"/>
                    <a:pt x="3637" y="55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104775" dir="828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38"/>
          <p:cNvGrpSpPr/>
          <p:nvPr/>
        </p:nvGrpSpPr>
        <p:grpSpPr>
          <a:xfrm>
            <a:off x="3840172" y="3474237"/>
            <a:ext cx="4341495" cy="1085502"/>
            <a:chOff x="5619422" y="1873987"/>
            <a:chExt cx="4341495" cy="1085502"/>
          </a:xfrm>
        </p:grpSpPr>
        <p:sp>
          <p:nvSpPr>
            <p:cNvPr id="1826" name="Google Shape;1826;p38"/>
            <p:cNvSpPr/>
            <p:nvPr/>
          </p:nvSpPr>
          <p:spPr>
            <a:xfrm>
              <a:off x="8545491" y="2579166"/>
              <a:ext cx="1415426" cy="380324"/>
            </a:xfrm>
            <a:custGeom>
              <a:avLst/>
              <a:gdLst/>
              <a:ahLst/>
              <a:cxnLst/>
              <a:rect l="l" t="t" r="r" b="b"/>
              <a:pathLst>
                <a:path w="13744" h="3693" extrusionOk="0">
                  <a:moveTo>
                    <a:pt x="13743" y="3693"/>
                  </a:moveTo>
                  <a:lnTo>
                    <a:pt x="13743" y="3489"/>
                  </a:lnTo>
                  <a:cubicBezTo>
                    <a:pt x="13743" y="1555"/>
                    <a:pt x="11894" y="1"/>
                    <a:pt x="9608" y="1"/>
                  </a:cubicBezTo>
                  <a:cubicBezTo>
                    <a:pt x="7850" y="1"/>
                    <a:pt x="6359" y="943"/>
                    <a:pt x="5768" y="2230"/>
                  </a:cubicBezTo>
                  <a:cubicBezTo>
                    <a:pt x="5156" y="1674"/>
                    <a:pt x="4277" y="1323"/>
                    <a:pt x="3306" y="1323"/>
                  </a:cubicBezTo>
                  <a:cubicBezTo>
                    <a:pt x="1639" y="1323"/>
                    <a:pt x="261" y="2350"/>
                    <a:pt x="1" y="36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5619422" y="2205395"/>
              <a:ext cx="958632" cy="256898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8080896" y="1873987"/>
              <a:ext cx="657111" cy="176099"/>
            </a:xfrm>
            <a:custGeom>
              <a:avLst/>
              <a:gdLst/>
              <a:ahLst/>
              <a:cxnLst/>
              <a:rect l="l" t="t" r="r" b="b"/>
              <a:pathLst>
                <a:path w="15093" h="4045" extrusionOk="0">
                  <a:moveTo>
                    <a:pt x="15065" y="4045"/>
                  </a:moveTo>
                  <a:cubicBezTo>
                    <a:pt x="15065" y="3989"/>
                    <a:pt x="15093" y="3904"/>
                    <a:pt x="15093" y="3813"/>
                  </a:cubicBezTo>
                  <a:cubicBezTo>
                    <a:pt x="15093" y="1703"/>
                    <a:pt x="13046" y="1"/>
                    <a:pt x="10550" y="1"/>
                  </a:cubicBezTo>
                  <a:cubicBezTo>
                    <a:pt x="8615" y="1"/>
                    <a:pt x="6977" y="1028"/>
                    <a:pt x="6330" y="2462"/>
                  </a:cubicBezTo>
                  <a:cubicBezTo>
                    <a:pt x="5662" y="1851"/>
                    <a:pt x="4691" y="1471"/>
                    <a:pt x="3636" y="1471"/>
                  </a:cubicBezTo>
                  <a:cubicBezTo>
                    <a:pt x="1793" y="1471"/>
                    <a:pt x="295" y="2582"/>
                    <a:pt x="0" y="40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414;p31">
            <a:extLst>
              <a:ext uri="{FF2B5EF4-FFF2-40B4-BE49-F238E27FC236}">
                <a16:creationId xmlns:a16="http://schemas.microsoft.com/office/drawing/2014/main" id="{30C98097-3C78-2D60-A299-3E5860E960EA}"/>
              </a:ext>
            </a:extLst>
          </p:cNvPr>
          <p:cNvSpPr txBox="1">
            <a:spLocks noGrp="1"/>
          </p:cNvSpPr>
          <p:nvPr/>
        </p:nvSpPr>
        <p:spPr>
          <a:xfrm>
            <a:off x="3569293" y="1534541"/>
            <a:ext cx="4753236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 Black"/>
              <a:buNone/>
              <a:defRPr sz="50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LIMITATIONS &amp; CONCLUSION</a:t>
            </a:r>
            <a:endParaRPr sz="4000"/>
          </a:p>
        </p:txBody>
      </p:sp>
      <p:sp>
        <p:nvSpPr>
          <p:cNvPr id="14" name="Google Shape;1415;p31">
            <a:extLst>
              <a:ext uri="{FF2B5EF4-FFF2-40B4-BE49-F238E27FC236}">
                <a16:creationId xmlns:a16="http://schemas.microsoft.com/office/drawing/2014/main" id="{A80DE308-3117-E523-5C97-E04FF9589DB3}"/>
              </a:ext>
            </a:extLst>
          </p:cNvPr>
          <p:cNvSpPr txBox="1">
            <a:spLocks noGrp="1"/>
          </p:cNvSpPr>
          <p:nvPr/>
        </p:nvSpPr>
        <p:spPr>
          <a:xfrm>
            <a:off x="6821029" y="523679"/>
            <a:ext cx="1501500" cy="107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 Black"/>
              <a:buNone/>
              <a:defRPr sz="4800" b="0" i="0" u="none" strike="noStrike" cap="none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Raleway"/>
              <a:buNone/>
              <a:defRPr sz="6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782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BDFB-27CA-6D4A-57A1-04E07350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EF5A2-B209-DED8-5B0C-2E21040F3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315" y="1017725"/>
            <a:ext cx="7913370" cy="3680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100"/>
              <a:t>Upon sub-setting the data according to our target group, the correlation matrix indicated that </a:t>
            </a:r>
            <a:r>
              <a:rPr lang="en-US" sz="1100" b="1"/>
              <a:t>most variables do not share a strong correlation with the Target variable</a:t>
            </a:r>
            <a:endParaRPr lang="en-US" sz="1100"/>
          </a:p>
          <a:p>
            <a:pPr lvl="1">
              <a:lnSpc>
                <a:spcPct val="150000"/>
              </a:lnSpc>
            </a:pPr>
            <a:r>
              <a:rPr lang="en-US" sz="1100"/>
              <a:t>The IV values of most variables used in the model were within the 'weak predictive range'</a:t>
            </a:r>
          </a:p>
          <a:p>
            <a:pPr>
              <a:lnSpc>
                <a:spcPct val="150000"/>
              </a:lnSpc>
            </a:pPr>
            <a:r>
              <a:rPr lang="en-US" sz="1100"/>
              <a:t>Our choice of subset may not be entirely representative of singles applying for HDB</a:t>
            </a:r>
          </a:p>
          <a:p>
            <a:pPr>
              <a:lnSpc>
                <a:spcPct val="150000"/>
              </a:lnSpc>
            </a:pPr>
            <a:r>
              <a:rPr lang="en-US" sz="1100"/>
              <a:t>Unsure of </a:t>
            </a:r>
            <a:r>
              <a:rPr lang="en-US" sz="1100" b="1"/>
              <a:t>recency</a:t>
            </a:r>
            <a:r>
              <a:rPr lang="en-US" sz="1100"/>
              <a:t> of data</a:t>
            </a:r>
          </a:p>
          <a:p>
            <a:pPr lvl="1">
              <a:lnSpc>
                <a:spcPct val="150000"/>
              </a:lnSpc>
              <a:buSzPts val="1400"/>
            </a:pPr>
            <a:r>
              <a:rPr lang="en-US" sz="1100"/>
              <a:t>It is necessary to check how relevant the sample is compared to current population using PSI metrics</a:t>
            </a:r>
          </a:p>
          <a:p>
            <a:pPr>
              <a:lnSpc>
                <a:spcPct val="150000"/>
              </a:lnSpc>
            </a:pPr>
            <a:r>
              <a:rPr lang="en-US" sz="1100"/>
              <a:t>Acknowledge that the </a:t>
            </a:r>
            <a:r>
              <a:rPr lang="en-US" sz="1100" b="1"/>
              <a:t>strict conditions</a:t>
            </a:r>
            <a:r>
              <a:rPr lang="en-US" sz="1100"/>
              <a:t> for our business opportunity may be too restrictive, resulting in poor WOE for the remaining variables</a:t>
            </a:r>
          </a:p>
          <a:p>
            <a:pPr>
              <a:lnSpc>
                <a:spcPct val="150000"/>
              </a:lnSpc>
            </a:pPr>
            <a:r>
              <a:rPr lang="en-US" sz="1100"/>
              <a:t>Several housing related variables were </a:t>
            </a:r>
            <a:r>
              <a:rPr lang="en-US" sz="1100" b="1"/>
              <a:t>immediately disqualified</a:t>
            </a:r>
            <a:r>
              <a:rPr lang="en-US" sz="1100"/>
              <a:t> on the assumption that the borrower does not own a house, which limits our choices</a:t>
            </a:r>
          </a:p>
          <a:p>
            <a:pPr>
              <a:lnSpc>
                <a:spcPct val="150000"/>
              </a:lnSpc>
            </a:pPr>
            <a:r>
              <a:rPr lang="en-US" sz="1100"/>
              <a:t>Spent more time on </a:t>
            </a:r>
            <a:r>
              <a:rPr lang="en-US" sz="1100" b="1"/>
              <a:t>feature engineering</a:t>
            </a:r>
            <a:r>
              <a:rPr lang="en-US" sz="1100"/>
              <a:t> to find hidden features that result in higher IV</a:t>
            </a:r>
          </a:p>
        </p:txBody>
      </p:sp>
    </p:spTree>
    <p:extLst>
      <p:ext uri="{BB962C8B-B14F-4D97-AF65-F5344CB8AC3E}">
        <p14:creationId xmlns:p14="http://schemas.microsoft.com/office/powerpoint/2010/main" val="82780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506;p33">
            <a:extLst>
              <a:ext uri="{FF2B5EF4-FFF2-40B4-BE49-F238E27FC236}">
                <a16:creationId xmlns:a16="http://schemas.microsoft.com/office/drawing/2014/main" id="{99EB1C9F-3525-E172-918C-50891EFEB78D}"/>
              </a:ext>
            </a:extLst>
          </p:cNvPr>
          <p:cNvSpPr/>
          <p:nvPr/>
        </p:nvSpPr>
        <p:spPr>
          <a:xfrm>
            <a:off x="6393753" y="997497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507;p33">
            <a:extLst>
              <a:ext uri="{FF2B5EF4-FFF2-40B4-BE49-F238E27FC236}">
                <a16:creationId xmlns:a16="http://schemas.microsoft.com/office/drawing/2014/main" id="{272D20CF-C362-CF0F-8F07-99996B95A4E1}"/>
              </a:ext>
            </a:extLst>
          </p:cNvPr>
          <p:cNvSpPr/>
          <p:nvPr/>
        </p:nvSpPr>
        <p:spPr>
          <a:xfrm>
            <a:off x="2068347" y="997497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508;p33">
            <a:extLst>
              <a:ext uri="{FF2B5EF4-FFF2-40B4-BE49-F238E27FC236}">
                <a16:creationId xmlns:a16="http://schemas.microsoft.com/office/drawing/2014/main" id="{88D15528-A915-CDCF-D854-4DBD49BDA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5" name="Google Shape;1511;p33">
            <a:extLst>
              <a:ext uri="{FF2B5EF4-FFF2-40B4-BE49-F238E27FC236}">
                <a16:creationId xmlns:a16="http://schemas.microsoft.com/office/drawing/2014/main" id="{F486ED04-ACC4-2898-9DDE-EC29E5A8FEDD}"/>
              </a:ext>
            </a:extLst>
          </p:cNvPr>
          <p:cNvSpPr txBox="1">
            <a:spLocks/>
          </p:cNvSpPr>
          <p:nvPr/>
        </p:nvSpPr>
        <p:spPr>
          <a:xfrm>
            <a:off x="5203187" y="1680234"/>
            <a:ext cx="30765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800">
                <a:solidFill>
                  <a:schemeClr val="lt1"/>
                </a:solidFill>
                <a:latin typeface="Raleway Black"/>
                <a:sym typeface="Raleway Black"/>
              </a:rPr>
              <a:t>Business Context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46" name="Google Shape;1512;p33">
            <a:extLst>
              <a:ext uri="{FF2B5EF4-FFF2-40B4-BE49-F238E27FC236}">
                <a16:creationId xmlns:a16="http://schemas.microsoft.com/office/drawing/2014/main" id="{C7091836-40B6-FB81-9839-A5E8B97C455E}"/>
              </a:ext>
            </a:extLst>
          </p:cNvPr>
          <p:cNvSpPr txBox="1">
            <a:spLocks/>
          </p:cNvSpPr>
          <p:nvPr/>
        </p:nvSpPr>
        <p:spPr>
          <a:xfrm>
            <a:off x="4587451" y="2120118"/>
            <a:ext cx="4307971" cy="10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dk1"/>
                </a:solidFill>
                <a:latin typeface="Montserrat"/>
                <a:sym typeface="Montserrat"/>
              </a:rPr>
              <a:t>To </a:t>
            </a:r>
            <a:r>
              <a:rPr lang="en-SG" b="1">
                <a:solidFill>
                  <a:schemeClr val="dk1"/>
                </a:solidFill>
                <a:latin typeface="Montserrat"/>
                <a:sym typeface="Montserrat"/>
              </a:rPr>
              <a:t>provide housing loans for Singles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dk1"/>
                </a:solidFill>
                <a:latin typeface="Montserrat"/>
                <a:sym typeface="Montserrat"/>
              </a:rPr>
              <a:t>Specifically HDB (government property) in Singapore</a:t>
            </a:r>
          </a:p>
        </p:txBody>
      </p:sp>
      <p:sp>
        <p:nvSpPr>
          <p:cNvPr id="47" name="Google Shape;1509;p33">
            <a:extLst>
              <a:ext uri="{FF2B5EF4-FFF2-40B4-BE49-F238E27FC236}">
                <a16:creationId xmlns:a16="http://schemas.microsoft.com/office/drawing/2014/main" id="{A74638F1-81D3-DF1E-5C8C-16FAE780C259}"/>
              </a:ext>
            </a:extLst>
          </p:cNvPr>
          <p:cNvSpPr txBox="1">
            <a:spLocks/>
          </p:cNvSpPr>
          <p:nvPr/>
        </p:nvSpPr>
        <p:spPr>
          <a:xfrm>
            <a:off x="279480" y="2089600"/>
            <a:ext cx="4307971" cy="2537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dk1"/>
                </a:solidFill>
                <a:latin typeface="Montserrat"/>
                <a:sym typeface="Montserrat"/>
              </a:rPr>
              <a:t>Increase demand for HDB housing loans </a:t>
            </a:r>
            <a:r>
              <a:rPr lang="en-SG">
                <a:solidFill>
                  <a:schemeClr val="dk1"/>
                </a:solidFill>
                <a:latin typeface="Montserrat"/>
                <a:sym typeface="Montserrat"/>
              </a:rPr>
              <a:t>in Singapore </a:t>
            </a:r>
            <a:r>
              <a:rPr lang="en-SG">
                <a:solidFill>
                  <a:schemeClr val="dk1"/>
                </a:solidFill>
                <a:latin typeface="Montserrat"/>
                <a:sym typeface="Montserrat"/>
                <a:hlinkClick r:id="rId4"/>
              </a:rPr>
              <a:t>(Yuit, 2022)</a:t>
            </a:r>
            <a:endParaRPr lang="en-SG">
              <a:solidFill>
                <a:schemeClr val="dk1"/>
              </a:solidFill>
              <a:latin typeface="Montserrat"/>
              <a:sym typeface="Montserrat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dk1"/>
                </a:solidFill>
                <a:latin typeface="Montserrat"/>
                <a:sym typeface="Montserrat"/>
              </a:rPr>
              <a:t>Change in demographic</a:t>
            </a:r>
            <a:r>
              <a:rPr lang="en-SG">
                <a:solidFill>
                  <a:schemeClr val="dk1"/>
                </a:solidFill>
                <a:latin typeface="Montserrat"/>
                <a:sym typeface="Montserrat"/>
              </a:rPr>
              <a:t> with increased number of Singaporeans staying singles </a:t>
            </a:r>
            <a:br>
              <a:rPr lang="en-SG">
                <a:solidFill>
                  <a:schemeClr val="dk1"/>
                </a:solidFill>
                <a:latin typeface="Montserrat"/>
                <a:sym typeface="Montserrat"/>
              </a:rPr>
            </a:br>
            <a:r>
              <a:rPr lang="en-SG">
                <a:solidFill>
                  <a:schemeClr val="dk1"/>
                </a:solidFill>
                <a:latin typeface="Montserrat"/>
                <a:sym typeface="Montserrat"/>
                <a:hlinkClick r:id="rId5"/>
              </a:rPr>
              <a:t>(Ho &amp; Ong, 2021)</a:t>
            </a:r>
            <a:endParaRPr lang="en-SG">
              <a:solidFill>
                <a:schemeClr val="dk1"/>
              </a:solidFill>
              <a:latin typeface="Montserrat"/>
              <a:sym typeface="Montserrat"/>
            </a:endParaRP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SG" b="1">
                <a:solidFill>
                  <a:schemeClr val="dk1"/>
                </a:solidFill>
                <a:latin typeface="Montserrat"/>
                <a:sym typeface="Montserrat"/>
              </a:rPr>
              <a:t>New government benefits flexibility </a:t>
            </a:r>
            <a:r>
              <a:rPr lang="en-SG">
                <a:solidFill>
                  <a:schemeClr val="dk1"/>
                </a:solidFill>
                <a:latin typeface="Montserrat"/>
                <a:sym typeface="Montserrat"/>
              </a:rPr>
              <a:t>for Singles applying for HDB housing</a:t>
            </a:r>
          </a:p>
        </p:txBody>
      </p:sp>
      <p:sp>
        <p:nvSpPr>
          <p:cNvPr id="48" name="Google Shape;1510;p33">
            <a:extLst>
              <a:ext uri="{FF2B5EF4-FFF2-40B4-BE49-F238E27FC236}">
                <a16:creationId xmlns:a16="http://schemas.microsoft.com/office/drawing/2014/main" id="{87419ACF-E6E3-C4E7-B1C9-F6E49D630D7F}"/>
              </a:ext>
            </a:extLst>
          </p:cNvPr>
          <p:cNvSpPr txBox="1">
            <a:spLocks/>
          </p:cNvSpPr>
          <p:nvPr/>
        </p:nvSpPr>
        <p:spPr>
          <a:xfrm>
            <a:off x="614752" y="1627321"/>
            <a:ext cx="3616565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SG" sz="1800">
                <a:solidFill>
                  <a:schemeClr val="lt1"/>
                </a:solidFill>
                <a:latin typeface="Raleway Black"/>
                <a:cs typeface="Raleway Black"/>
                <a:sym typeface="Raleway Black"/>
              </a:rPr>
              <a:t>Business</a:t>
            </a:r>
            <a:r>
              <a:rPr lang="en-SG"/>
              <a:t> </a:t>
            </a:r>
            <a:r>
              <a:rPr lang="en-SG" sz="1800">
                <a:solidFill>
                  <a:schemeClr val="lt1"/>
                </a:solidFill>
                <a:latin typeface="Raleway Black"/>
                <a:cs typeface="Raleway Black"/>
                <a:sym typeface="Raleway Black"/>
              </a:rPr>
              <a:t>Opportunity</a:t>
            </a:r>
            <a:r>
              <a:rPr lang="en-SG"/>
              <a:t> </a:t>
            </a:r>
            <a:r>
              <a:rPr lang="en-SG" sz="1800">
                <a:solidFill>
                  <a:schemeClr val="lt1"/>
                </a:solidFill>
                <a:latin typeface="Raleway Black"/>
                <a:cs typeface="Raleway Black"/>
                <a:sym typeface="Raleway Black"/>
              </a:rPr>
              <a:t>Analysis</a:t>
            </a:r>
          </a:p>
        </p:txBody>
      </p:sp>
      <p:grpSp>
        <p:nvGrpSpPr>
          <p:cNvPr id="67" name="Google Shape;1521;p33">
            <a:extLst>
              <a:ext uri="{FF2B5EF4-FFF2-40B4-BE49-F238E27FC236}">
                <a16:creationId xmlns:a16="http://schemas.microsoft.com/office/drawing/2014/main" id="{78DEF11A-8F64-2BFB-6947-2A81C7262E07}"/>
              </a:ext>
            </a:extLst>
          </p:cNvPr>
          <p:cNvGrpSpPr/>
          <p:nvPr/>
        </p:nvGrpSpPr>
        <p:grpSpPr>
          <a:xfrm>
            <a:off x="2235239" y="1149704"/>
            <a:ext cx="348117" cy="377576"/>
            <a:chOff x="1774450" y="2080450"/>
            <a:chExt cx="321200" cy="348375"/>
          </a:xfrm>
        </p:grpSpPr>
        <p:sp>
          <p:nvSpPr>
            <p:cNvPr id="68" name="Google Shape;1522;p33">
              <a:extLst>
                <a:ext uri="{FF2B5EF4-FFF2-40B4-BE49-F238E27FC236}">
                  <a16:creationId xmlns:a16="http://schemas.microsoft.com/office/drawing/2014/main" id="{E481E5C8-D7E1-BB51-28B7-9680DAECCDE6}"/>
                </a:ext>
              </a:extLst>
            </p:cNvPr>
            <p:cNvSpPr/>
            <p:nvPr/>
          </p:nvSpPr>
          <p:spPr>
            <a:xfrm>
              <a:off x="2033225" y="2229250"/>
              <a:ext cx="15000" cy="13350"/>
            </a:xfrm>
            <a:custGeom>
              <a:avLst/>
              <a:gdLst/>
              <a:ahLst/>
              <a:cxnLst/>
              <a:rect l="l" t="t" r="r" b="b"/>
              <a:pathLst>
                <a:path w="600" h="534" extrusionOk="0">
                  <a:moveTo>
                    <a:pt x="320" y="0"/>
                  </a:moveTo>
                  <a:cubicBezTo>
                    <a:pt x="248" y="0"/>
                    <a:pt x="181" y="22"/>
                    <a:pt x="132" y="77"/>
                  </a:cubicBezTo>
                  <a:cubicBezTo>
                    <a:pt x="51" y="118"/>
                    <a:pt x="0" y="239"/>
                    <a:pt x="51" y="371"/>
                  </a:cubicBezTo>
                  <a:cubicBezTo>
                    <a:pt x="92" y="452"/>
                    <a:pt x="214" y="534"/>
                    <a:pt x="305" y="534"/>
                  </a:cubicBezTo>
                  <a:cubicBezTo>
                    <a:pt x="427" y="534"/>
                    <a:pt x="559" y="452"/>
                    <a:pt x="599" y="331"/>
                  </a:cubicBezTo>
                  <a:cubicBezTo>
                    <a:pt x="599" y="199"/>
                    <a:pt x="559" y="77"/>
                    <a:pt x="467" y="26"/>
                  </a:cubicBezTo>
                  <a:cubicBezTo>
                    <a:pt x="419" y="10"/>
                    <a:pt x="368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23;p33">
              <a:extLst>
                <a:ext uri="{FF2B5EF4-FFF2-40B4-BE49-F238E27FC236}">
                  <a16:creationId xmlns:a16="http://schemas.microsoft.com/office/drawing/2014/main" id="{672B2B01-79D0-179E-8176-3052E64260C0}"/>
                </a:ext>
              </a:extLst>
            </p:cNvPr>
            <p:cNvSpPr/>
            <p:nvPr/>
          </p:nvSpPr>
          <p:spPr>
            <a:xfrm>
              <a:off x="1774450" y="2080450"/>
              <a:ext cx="321200" cy="348375"/>
            </a:xfrm>
            <a:custGeom>
              <a:avLst/>
              <a:gdLst/>
              <a:ahLst/>
              <a:cxnLst/>
              <a:rect l="l" t="t" r="r" b="b"/>
              <a:pathLst>
                <a:path w="12848" h="13935" extrusionOk="0">
                  <a:moveTo>
                    <a:pt x="5237" y="955"/>
                  </a:moveTo>
                  <a:lnTo>
                    <a:pt x="3420" y="2558"/>
                  </a:lnTo>
                  <a:lnTo>
                    <a:pt x="2446" y="2558"/>
                  </a:lnTo>
                  <a:lnTo>
                    <a:pt x="2446" y="955"/>
                  </a:lnTo>
                  <a:close/>
                  <a:moveTo>
                    <a:pt x="10402" y="955"/>
                  </a:moveTo>
                  <a:lnTo>
                    <a:pt x="10402" y="2558"/>
                  </a:lnTo>
                  <a:lnTo>
                    <a:pt x="9428" y="2558"/>
                  </a:lnTo>
                  <a:lnTo>
                    <a:pt x="7611" y="955"/>
                  </a:lnTo>
                  <a:close/>
                  <a:moveTo>
                    <a:pt x="1309" y="10464"/>
                  </a:moveTo>
                  <a:lnTo>
                    <a:pt x="2030" y="11266"/>
                  </a:lnTo>
                  <a:lnTo>
                    <a:pt x="2030" y="13387"/>
                  </a:lnTo>
                  <a:lnTo>
                    <a:pt x="548" y="13387"/>
                  </a:lnTo>
                  <a:lnTo>
                    <a:pt x="548" y="11266"/>
                  </a:lnTo>
                  <a:lnTo>
                    <a:pt x="1309" y="10464"/>
                  </a:lnTo>
                  <a:close/>
                  <a:moveTo>
                    <a:pt x="3379" y="10464"/>
                  </a:moveTo>
                  <a:lnTo>
                    <a:pt x="4100" y="11266"/>
                  </a:lnTo>
                  <a:lnTo>
                    <a:pt x="4100" y="13387"/>
                  </a:lnTo>
                  <a:lnTo>
                    <a:pt x="2618" y="13387"/>
                  </a:lnTo>
                  <a:lnTo>
                    <a:pt x="2618" y="11266"/>
                  </a:lnTo>
                  <a:lnTo>
                    <a:pt x="3379" y="10464"/>
                  </a:lnTo>
                  <a:close/>
                  <a:moveTo>
                    <a:pt x="5409" y="10464"/>
                  </a:moveTo>
                  <a:lnTo>
                    <a:pt x="6130" y="11266"/>
                  </a:lnTo>
                  <a:lnTo>
                    <a:pt x="6130" y="13387"/>
                  </a:lnTo>
                  <a:lnTo>
                    <a:pt x="4648" y="13387"/>
                  </a:lnTo>
                  <a:lnTo>
                    <a:pt x="4648" y="11266"/>
                  </a:lnTo>
                  <a:lnTo>
                    <a:pt x="5409" y="10464"/>
                  </a:lnTo>
                  <a:close/>
                  <a:moveTo>
                    <a:pt x="7439" y="10464"/>
                  </a:moveTo>
                  <a:lnTo>
                    <a:pt x="8200" y="11266"/>
                  </a:lnTo>
                  <a:lnTo>
                    <a:pt x="8200" y="13387"/>
                  </a:lnTo>
                  <a:lnTo>
                    <a:pt x="6678" y="13387"/>
                  </a:lnTo>
                  <a:lnTo>
                    <a:pt x="6678" y="11266"/>
                  </a:lnTo>
                  <a:lnTo>
                    <a:pt x="7439" y="10464"/>
                  </a:lnTo>
                  <a:close/>
                  <a:moveTo>
                    <a:pt x="9469" y="10464"/>
                  </a:moveTo>
                  <a:lnTo>
                    <a:pt x="10230" y="11266"/>
                  </a:lnTo>
                  <a:lnTo>
                    <a:pt x="10230" y="13387"/>
                  </a:lnTo>
                  <a:lnTo>
                    <a:pt x="8748" y="13387"/>
                  </a:lnTo>
                  <a:lnTo>
                    <a:pt x="8748" y="11266"/>
                  </a:lnTo>
                  <a:lnTo>
                    <a:pt x="9469" y="10464"/>
                  </a:lnTo>
                  <a:close/>
                  <a:moveTo>
                    <a:pt x="11539" y="10464"/>
                  </a:moveTo>
                  <a:lnTo>
                    <a:pt x="12300" y="11266"/>
                  </a:lnTo>
                  <a:lnTo>
                    <a:pt x="12300" y="13387"/>
                  </a:lnTo>
                  <a:lnTo>
                    <a:pt x="10818" y="13387"/>
                  </a:lnTo>
                  <a:lnTo>
                    <a:pt x="10818" y="11266"/>
                  </a:lnTo>
                  <a:lnTo>
                    <a:pt x="11539" y="10464"/>
                  </a:lnTo>
                  <a:close/>
                  <a:moveTo>
                    <a:pt x="6444" y="1"/>
                  </a:moveTo>
                  <a:cubicBezTo>
                    <a:pt x="6381" y="1"/>
                    <a:pt x="6317" y="21"/>
                    <a:pt x="6251" y="62"/>
                  </a:cubicBezTo>
                  <a:lnTo>
                    <a:pt x="5876" y="447"/>
                  </a:lnTo>
                  <a:lnTo>
                    <a:pt x="2111" y="447"/>
                  </a:lnTo>
                  <a:cubicBezTo>
                    <a:pt x="1979" y="447"/>
                    <a:pt x="1898" y="529"/>
                    <a:pt x="1898" y="650"/>
                  </a:cubicBezTo>
                  <a:lnTo>
                    <a:pt x="1898" y="10291"/>
                  </a:lnTo>
                  <a:lnTo>
                    <a:pt x="1472" y="9875"/>
                  </a:lnTo>
                  <a:lnTo>
                    <a:pt x="1431" y="9835"/>
                  </a:lnTo>
                  <a:cubicBezTo>
                    <a:pt x="1379" y="9813"/>
                    <a:pt x="1325" y="9801"/>
                    <a:pt x="1274" y="9801"/>
                  </a:cubicBezTo>
                  <a:cubicBezTo>
                    <a:pt x="1206" y="9801"/>
                    <a:pt x="1143" y="9823"/>
                    <a:pt x="1096" y="9875"/>
                  </a:cubicBezTo>
                  <a:lnTo>
                    <a:pt x="81" y="10971"/>
                  </a:lnTo>
                  <a:cubicBezTo>
                    <a:pt x="41" y="11012"/>
                    <a:pt x="0" y="11052"/>
                    <a:pt x="0" y="11144"/>
                  </a:cubicBezTo>
                  <a:lnTo>
                    <a:pt x="0" y="13721"/>
                  </a:lnTo>
                  <a:cubicBezTo>
                    <a:pt x="0" y="13803"/>
                    <a:pt x="81" y="13935"/>
                    <a:pt x="203" y="13935"/>
                  </a:cubicBezTo>
                  <a:lnTo>
                    <a:pt x="12554" y="13935"/>
                  </a:lnTo>
                  <a:cubicBezTo>
                    <a:pt x="12726" y="13935"/>
                    <a:pt x="12848" y="13803"/>
                    <a:pt x="12848" y="13640"/>
                  </a:cubicBezTo>
                  <a:lnTo>
                    <a:pt x="12848" y="11144"/>
                  </a:lnTo>
                  <a:cubicBezTo>
                    <a:pt x="12848" y="11103"/>
                    <a:pt x="12807" y="11012"/>
                    <a:pt x="12767" y="10971"/>
                  </a:cubicBezTo>
                  <a:lnTo>
                    <a:pt x="11752" y="9875"/>
                  </a:lnTo>
                  <a:cubicBezTo>
                    <a:pt x="11711" y="9875"/>
                    <a:pt x="11711" y="9835"/>
                    <a:pt x="11671" y="9835"/>
                  </a:cubicBezTo>
                  <a:cubicBezTo>
                    <a:pt x="11614" y="9813"/>
                    <a:pt x="11560" y="9801"/>
                    <a:pt x="11509" y="9801"/>
                  </a:cubicBezTo>
                  <a:cubicBezTo>
                    <a:pt x="11440" y="9801"/>
                    <a:pt x="11378" y="9823"/>
                    <a:pt x="11326" y="9875"/>
                  </a:cubicBezTo>
                  <a:lnTo>
                    <a:pt x="10950" y="10291"/>
                  </a:lnTo>
                  <a:lnTo>
                    <a:pt x="10950" y="7460"/>
                  </a:lnTo>
                  <a:cubicBezTo>
                    <a:pt x="10950" y="7338"/>
                    <a:pt x="10818" y="7206"/>
                    <a:pt x="10696" y="7166"/>
                  </a:cubicBezTo>
                  <a:cubicBezTo>
                    <a:pt x="10524" y="7166"/>
                    <a:pt x="10402" y="7298"/>
                    <a:pt x="10402" y="7460"/>
                  </a:cubicBezTo>
                  <a:lnTo>
                    <a:pt x="10402" y="10636"/>
                  </a:lnTo>
                  <a:lnTo>
                    <a:pt x="9682" y="9875"/>
                  </a:lnTo>
                  <a:cubicBezTo>
                    <a:pt x="9626" y="9820"/>
                    <a:pt x="9560" y="9783"/>
                    <a:pt x="9498" y="9783"/>
                  </a:cubicBezTo>
                  <a:cubicBezTo>
                    <a:pt x="9458" y="9783"/>
                    <a:pt x="9419" y="9799"/>
                    <a:pt x="9387" y="9835"/>
                  </a:cubicBezTo>
                  <a:cubicBezTo>
                    <a:pt x="9337" y="9835"/>
                    <a:pt x="9296" y="9875"/>
                    <a:pt x="9296" y="9875"/>
                  </a:cubicBezTo>
                  <a:lnTo>
                    <a:pt x="8454" y="10758"/>
                  </a:lnTo>
                  <a:lnTo>
                    <a:pt x="7652" y="9875"/>
                  </a:lnTo>
                  <a:cubicBezTo>
                    <a:pt x="7611" y="9875"/>
                    <a:pt x="7611" y="9835"/>
                    <a:pt x="7561" y="9835"/>
                  </a:cubicBezTo>
                  <a:cubicBezTo>
                    <a:pt x="7513" y="9799"/>
                    <a:pt x="7463" y="9783"/>
                    <a:pt x="7416" y="9783"/>
                  </a:cubicBezTo>
                  <a:cubicBezTo>
                    <a:pt x="7343" y="9783"/>
                    <a:pt x="7275" y="9820"/>
                    <a:pt x="7226" y="9875"/>
                  </a:cubicBezTo>
                  <a:lnTo>
                    <a:pt x="6424" y="10758"/>
                  </a:lnTo>
                  <a:lnTo>
                    <a:pt x="5582" y="9875"/>
                  </a:lnTo>
                  <a:lnTo>
                    <a:pt x="5531" y="9835"/>
                  </a:lnTo>
                  <a:cubicBezTo>
                    <a:pt x="5483" y="9799"/>
                    <a:pt x="5433" y="9783"/>
                    <a:pt x="5386" y="9783"/>
                  </a:cubicBezTo>
                  <a:cubicBezTo>
                    <a:pt x="5313" y="9783"/>
                    <a:pt x="5245" y="9820"/>
                    <a:pt x="5196" y="9875"/>
                  </a:cubicBezTo>
                  <a:lnTo>
                    <a:pt x="4394" y="10758"/>
                  </a:lnTo>
                  <a:lnTo>
                    <a:pt x="3552" y="9875"/>
                  </a:lnTo>
                  <a:cubicBezTo>
                    <a:pt x="3552" y="9875"/>
                    <a:pt x="3501" y="9835"/>
                    <a:pt x="3461" y="9835"/>
                  </a:cubicBezTo>
                  <a:cubicBezTo>
                    <a:pt x="3413" y="9799"/>
                    <a:pt x="3369" y="9783"/>
                    <a:pt x="3330" y="9783"/>
                  </a:cubicBezTo>
                  <a:cubicBezTo>
                    <a:pt x="3268" y="9783"/>
                    <a:pt x="3216" y="9820"/>
                    <a:pt x="3166" y="9875"/>
                  </a:cubicBezTo>
                  <a:lnTo>
                    <a:pt x="2446" y="10636"/>
                  </a:lnTo>
                  <a:lnTo>
                    <a:pt x="2446" y="3106"/>
                  </a:lnTo>
                  <a:lnTo>
                    <a:pt x="3552" y="3106"/>
                  </a:lnTo>
                  <a:cubicBezTo>
                    <a:pt x="3593" y="3066"/>
                    <a:pt x="3633" y="3066"/>
                    <a:pt x="3674" y="3025"/>
                  </a:cubicBezTo>
                  <a:lnTo>
                    <a:pt x="6424" y="650"/>
                  </a:lnTo>
                  <a:lnTo>
                    <a:pt x="9174" y="3025"/>
                  </a:lnTo>
                  <a:cubicBezTo>
                    <a:pt x="9215" y="3066"/>
                    <a:pt x="9255" y="3106"/>
                    <a:pt x="9337" y="3106"/>
                  </a:cubicBezTo>
                  <a:lnTo>
                    <a:pt x="10402" y="3106"/>
                  </a:lnTo>
                  <a:lnTo>
                    <a:pt x="10402" y="4963"/>
                  </a:lnTo>
                  <a:cubicBezTo>
                    <a:pt x="10402" y="5095"/>
                    <a:pt x="10483" y="5217"/>
                    <a:pt x="10605" y="5217"/>
                  </a:cubicBezTo>
                  <a:cubicBezTo>
                    <a:pt x="10631" y="5225"/>
                    <a:pt x="10656" y="5228"/>
                    <a:pt x="10681" y="5228"/>
                  </a:cubicBezTo>
                  <a:cubicBezTo>
                    <a:pt x="10825" y="5228"/>
                    <a:pt x="10950" y="5111"/>
                    <a:pt x="10950" y="4963"/>
                  </a:cubicBezTo>
                  <a:lnTo>
                    <a:pt x="10950" y="701"/>
                  </a:lnTo>
                  <a:cubicBezTo>
                    <a:pt x="10950" y="569"/>
                    <a:pt x="10818" y="447"/>
                    <a:pt x="10656" y="447"/>
                  </a:cubicBezTo>
                  <a:lnTo>
                    <a:pt x="7013" y="447"/>
                  </a:lnTo>
                  <a:lnTo>
                    <a:pt x="6637" y="62"/>
                  </a:lnTo>
                  <a:cubicBezTo>
                    <a:pt x="6571" y="21"/>
                    <a:pt x="6508" y="1"/>
                    <a:pt x="6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24;p33">
              <a:extLst>
                <a:ext uri="{FF2B5EF4-FFF2-40B4-BE49-F238E27FC236}">
                  <a16:creationId xmlns:a16="http://schemas.microsoft.com/office/drawing/2014/main" id="{F5E1E0DB-F8B1-4C4A-2FE0-D50557C65FE4}"/>
                </a:ext>
              </a:extLst>
            </p:cNvPr>
            <p:cNvSpPr/>
            <p:nvPr/>
          </p:nvSpPr>
          <p:spPr>
            <a:xfrm>
              <a:off x="1855625" y="2246900"/>
              <a:ext cx="66750" cy="52800"/>
            </a:xfrm>
            <a:custGeom>
              <a:avLst/>
              <a:gdLst/>
              <a:ahLst/>
              <a:cxnLst/>
              <a:rect l="l" t="t" r="r" b="b"/>
              <a:pathLst>
                <a:path w="2670" h="2112" extrusionOk="0">
                  <a:moveTo>
                    <a:pt x="2122" y="548"/>
                  </a:moveTo>
                  <a:lnTo>
                    <a:pt x="2122" y="1563"/>
                  </a:lnTo>
                  <a:lnTo>
                    <a:pt x="559" y="1563"/>
                  </a:lnTo>
                  <a:lnTo>
                    <a:pt x="559" y="548"/>
                  </a:lnTo>
                  <a:close/>
                  <a:moveTo>
                    <a:pt x="254" y="0"/>
                  </a:moveTo>
                  <a:cubicBezTo>
                    <a:pt x="132" y="0"/>
                    <a:pt x="1" y="132"/>
                    <a:pt x="1" y="254"/>
                  </a:cubicBezTo>
                  <a:lnTo>
                    <a:pt x="1" y="1857"/>
                  </a:lnTo>
                  <a:cubicBezTo>
                    <a:pt x="1" y="1989"/>
                    <a:pt x="132" y="2111"/>
                    <a:pt x="254" y="2111"/>
                  </a:cubicBezTo>
                  <a:lnTo>
                    <a:pt x="2375" y="2111"/>
                  </a:lnTo>
                  <a:cubicBezTo>
                    <a:pt x="2538" y="2111"/>
                    <a:pt x="2670" y="1989"/>
                    <a:pt x="2670" y="1857"/>
                  </a:cubicBezTo>
                  <a:lnTo>
                    <a:pt x="2670" y="254"/>
                  </a:lnTo>
                  <a:cubicBezTo>
                    <a:pt x="2670" y="132"/>
                    <a:pt x="2538" y="0"/>
                    <a:pt x="2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25;p33">
              <a:extLst>
                <a:ext uri="{FF2B5EF4-FFF2-40B4-BE49-F238E27FC236}">
                  <a16:creationId xmlns:a16="http://schemas.microsoft.com/office/drawing/2014/main" id="{3C7A91C2-E20A-2DA8-3EB8-3B69CC1C807F}"/>
                </a:ext>
              </a:extLst>
            </p:cNvPr>
            <p:cNvSpPr/>
            <p:nvPr/>
          </p:nvSpPr>
          <p:spPr>
            <a:xfrm>
              <a:off x="1947725" y="2246900"/>
              <a:ext cx="66500" cy="52800"/>
            </a:xfrm>
            <a:custGeom>
              <a:avLst/>
              <a:gdLst/>
              <a:ahLst/>
              <a:cxnLst/>
              <a:rect l="l" t="t" r="r" b="b"/>
              <a:pathLst>
                <a:path w="2660" h="2112" extrusionOk="0">
                  <a:moveTo>
                    <a:pt x="2111" y="548"/>
                  </a:moveTo>
                  <a:lnTo>
                    <a:pt x="2111" y="1563"/>
                  </a:lnTo>
                  <a:lnTo>
                    <a:pt x="508" y="1563"/>
                  </a:lnTo>
                  <a:lnTo>
                    <a:pt x="508" y="548"/>
                  </a:lnTo>
                  <a:close/>
                  <a:moveTo>
                    <a:pt x="254" y="0"/>
                  </a:moveTo>
                  <a:cubicBezTo>
                    <a:pt x="82" y="0"/>
                    <a:pt x="0" y="132"/>
                    <a:pt x="0" y="254"/>
                  </a:cubicBezTo>
                  <a:lnTo>
                    <a:pt x="0" y="1857"/>
                  </a:lnTo>
                  <a:cubicBezTo>
                    <a:pt x="0" y="1989"/>
                    <a:pt x="82" y="2111"/>
                    <a:pt x="254" y="2111"/>
                  </a:cubicBezTo>
                  <a:lnTo>
                    <a:pt x="2365" y="2111"/>
                  </a:lnTo>
                  <a:cubicBezTo>
                    <a:pt x="2538" y="2111"/>
                    <a:pt x="2659" y="1989"/>
                    <a:pt x="2659" y="1857"/>
                  </a:cubicBezTo>
                  <a:lnTo>
                    <a:pt x="2659" y="254"/>
                  </a:lnTo>
                  <a:cubicBezTo>
                    <a:pt x="2659" y="132"/>
                    <a:pt x="2538" y="0"/>
                    <a:pt x="2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26;p33">
              <a:extLst>
                <a:ext uri="{FF2B5EF4-FFF2-40B4-BE49-F238E27FC236}">
                  <a16:creationId xmlns:a16="http://schemas.microsoft.com/office/drawing/2014/main" id="{969721AA-712D-5121-9649-BA3CDD9BEC4A}"/>
                </a:ext>
              </a:extLst>
            </p:cNvPr>
            <p:cNvSpPr/>
            <p:nvPr/>
          </p:nvSpPr>
          <p:spPr>
            <a:xfrm>
              <a:off x="1855625" y="2172800"/>
              <a:ext cx="66750" cy="53050"/>
            </a:xfrm>
            <a:custGeom>
              <a:avLst/>
              <a:gdLst/>
              <a:ahLst/>
              <a:cxnLst/>
              <a:rect l="l" t="t" r="r" b="b"/>
              <a:pathLst>
                <a:path w="2670" h="2122" extrusionOk="0">
                  <a:moveTo>
                    <a:pt x="2122" y="559"/>
                  </a:moveTo>
                  <a:lnTo>
                    <a:pt x="2122" y="1574"/>
                  </a:lnTo>
                  <a:lnTo>
                    <a:pt x="559" y="1574"/>
                  </a:lnTo>
                  <a:lnTo>
                    <a:pt x="559" y="559"/>
                  </a:lnTo>
                  <a:close/>
                  <a:moveTo>
                    <a:pt x="254" y="1"/>
                  </a:moveTo>
                  <a:cubicBezTo>
                    <a:pt x="132" y="1"/>
                    <a:pt x="1" y="133"/>
                    <a:pt x="1" y="255"/>
                  </a:cubicBezTo>
                  <a:lnTo>
                    <a:pt x="1" y="1868"/>
                  </a:lnTo>
                  <a:cubicBezTo>
                    <a:pt x="1" y="1990"/>
                    <a:pt x="132" y="2122"/>
                    <a:pt x="254" y="2122"/>
                  </a:cubicBezTo>
                  <a:lnTo>
                    <a:pt x="2375" y="2122"/>
                  </a:lnTo>
                  <a:cubicBezTo>
                    <a:pt x="2538" y="2122"/>
                    <a:pt x="2670" y="1990"/>
                    <a:pt x="2670" y="1868"/>
                  </a:cubicBezTo>
                  <a:lnTo>
                    <a:pt x="2670" y="255"/>
                  </a:lnTo>
                  <a:cubicBezTo>
                    <a:pt x="2670" y="133"/>
                    <a:pt x="2538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27;p33">
              <a:extLst>
                <a:ext uri="{FF2B5EF4-FFF2-40B4-BE49-F238E27FC236}">
                  <a16:creationId xmlns:a16="http://schemas.microsoft.com/office/drawing/2014/main" id="{7E5B2EAE-779C-2BF7-124E-0A82477059B1}"/>
                </a:ext>
              </a:extLst>
            </p:cNvPr>
            <p:cNvSpPr/>
            <p:nvPr/>
          </p:nvSpPr>
          <p:spPr>
            <a:xfrm>
              <a:off x="1947725" y="2172800"/>
              <a:ext cx="66500" cy="53050"/>
            </a:xfrm>
            <a:custGeom>
              <a:avLst/>
              <a:gdLst/>
              <a:ahLst/>
              <a:cxnLst/>
              <a:rect l="l" t="t" r="r" b="b"/>
              <a:pathLst>
                <a:path w="2660" h="2122" extrusionOk="0">
                  <a:moveTo>
                    <a:pt x="2111" y="559"/>
                  </a:moveTo>
                  <a:lnTo>
                    <a:pt x="2111" y="1574"/>
                  </a:lnTo>
                  <a:lnTo>
                    <a:pt x="508" y="1574"/>
                  </a:lnTo>
                  <a:lnTo>
                    <a:pt x="508" y="559"/>
                  </a:lnTo>
                  <a:close/>
                  <a:moveTo>
                    <a:pt x="254" y="1"/>
                  </a:moveTo>
                  <a:cubicBezTo>
                    <a:pt x="82" y="1"/>
                    <a:pt x="0" y="133"/>
                    <a:pt x="0" y="255"/>
                  </a:cubicBezTo>
                  <a:lnTo>
                    <a:pt x="0" y="1868"/>
                  </a:lnTo>
                  <a:cubicBezTo>
                    <a:pt x="0" y="1990"/>
                    <a:pt x="82" y="2122"/>
                    <a:pt x="254" y="2122"/>
                  </a:cubicBezTo>
                  <a:lnTo>
                    <a:pt x="2365" y="2122"/>
                  </a:lnTo>
                  <a:cubicBezTo>
                    <a:pt x="2538" y="2122"/>
                    <a:pt x="2659" y="1990"/>
                    <a:pt x="2659" y="1868"/>
                  </a:cubicBezTo>
                  <a:lnTo>
                    <a:pt x="2659" y="255"/>
                  </a:lnTo>
                  <a:cubicBezTo>
                    <a:pt x="2659" y="133"/>
                    <a:pt x="2538" y="1"/>
                    <a:pt x="2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1515;p33">
            <a:extLst>
              <a:ext uri="{FF2B5EF4-FFF2-40B4-BE49-F238E27FC236}">
                <a16:creationId xmlns:a16="http://schemas.microsoft.com/office/drawing/2014/main" id="{022246BD-630B-EA09-34A1-13F147021B83}"/>
              </a:ext>
            </a:extLst>
          </p:cNvPr>
          <p:cNvGrpSpPr/>
          <p:nvPr/>
        </p:nvGrpSpPr>
        <p:grpSpPr>
          <a:xfrm>
            <a:off x="6544544" y="1149934"/>
            <a:ext cx="380334" cy="377027"/>
            <a:chOff x="2561950" y="3200325"/>
            <a:chExt cx="350925" cy="347875"/>
          </a:xfrm>
        </p:grpSpPr>
        <p:sp>
          <p:nvSpPr>
            <p:cNvPr id="75" name="Google Shape;1516;p33">
              <a:extLst>
                <a:ext uri="{FF2B5EF4-FFF2-40B4-BE49-F238E27FC236}">
                  <a16:creationId xmlns:a16="http://schemas.microsoft.com/office/drawing/2014/main" id="{90C0530B-04CA-226A-650D-4768EB211B49}"/>
                </a:ext>
              </a:extLst>
            </p:cNvPr>
            <p:cNvSpPr/>
            <p:nvPr/>
          </p:nvSpPr>
          <p:spPr>
            <a:xfrm>
              <a:off x="2743625" y="3264750"/>
              <a:ext cx="52025" cy="84800"/>
            </a:xfrm>
            <a:custGeom>
              <a:avLst/>
              <a:gdLst/>
              <a:ahLst/>
              <a:cxnLst/>
              <a:rect l="l" t="t" r="r" b="b"/>
              <a:pathLst>
                <a:path w="2081" h="3392" extrusionOk="0">
                  <a:moveTo>
                    <a:pt x="721" y="895"/>
                  </a:moveTo>
                  <a:lnTo>
                    <a:pt x="721" y="1229"/>
                  </a:lnTo>
                  <a:cubicBezTo>
                    <a:pt x="680" y="1189"/>
                    <a:pt x="639" y="1108"/>
                    <a:pt x="680" y="1067"/>
                  </a:cubicBezTo>
                  <a:cubicBezTo>
                    <a:pt x="680" y="976"/>
                    <a:pt x="680" y="935"/>
                    <a:pt x="721" y="895"/>
                  </a:cubicBezTo>
                  <a:close/>
                  <a:moveTo>
                    <a:pt x="1269" y="2041"/>
                  </a:moveTo>
                  <a:cubicBezTo>
                    <a:pt x="1441" y="2123"/>
                    <a:pt x="1482" y="2295"/>
                    <a:pt x="1482" y="2376"/>
                  </a:cubicBezTo>
                  <a:cubicBezTo>
                    <a:pt x="1482" y="2498"/>
                    <a:pt x="1401" y="2589"/>
                    <a:pt x="1269" y="2589"/>
                  </a:cubicBezTo>
                  <a:lnTo>
                    <a:pt x="1269" y="2041"/>
                  </a:lnTo>
                  <a:close/>
                  <a:moveTo>
                    <a:pt x="1015" y="1"/>
                  </a:moveTo>
                  <a:cubicBezTo>
                    <a:pt x="846" y="1"/>
                    <a:pt x="721" y="118"/>
                    <a:pt x="721" y="265"/>
                  </a:cubicBezTo>
                  <a:lnTo>
                    <a:pt x="721" y="306"/>
                  </a:lnTo>
                  <a:lnTo>
                    <a:pt x="680" y="306"/>
                  </a:lnTo>
                  <a:cubicBezTo>
                    <a:pt x="386" y="387"/>
                    <a:pt x="132" y="681"/>
                    <a:pt x="132" y="1027"/>
                  </a:cubicBezTo>
                  <a:cubicBezTo>
                    <a:pt x="91" y="1321"/>
                    <a:pt x="254" y="1615"/>
                    <a:pt x="558" y="1737"/>
                  </a:cubicBezTo>
                  <a:cubicBezTo>
                    <a:pt x="599" y="1788"/>
                    <a:pt x="680" y="1788"/>
                    <a:pt x="721" y="1828"/>
                  </a:cubicBezTo>
                  <a:lnTo>
                    <a:pt x="721" y="2589"/>
                  </a:lnTo>
                  <a:cubicBezTo>
                    <a:pt x="639" y="2549"/>
                    <a:pt x="599" y="2498"/>
                    <a:pt x="508" y="2417"/>
                  </a:cubicBezTo>
                  <a:cubicBezTo>
                    <a:pt x="467" y="2376"/>
                    <a:pt x="386" y="2336"/>
                    <a:pt x="305" y="2336"/>
                  </a:cubicBezTo>
                  <a:cubicBezTo>
                    <a:pt x="51" y="2376"/>
                    <a:pt x="0" y="2630"/>
                    <a:pt x="91" y="2802"/>
                  </a:cubicBezTo>
                  <a:cubicBezTo>
                    <a:pt x="254" y="2965"/>
                    <a:pt x="508" y="3097"/>
                    <a:pt x="721" y="3137"/>
                  </a:cubicBezTo>
                  <a:cubicBezTo>
                    <a:pt x="721" y="3310"/>
                    <a:pt x="853" y="3391"/>
                    <a:pt x="1015" y="3391"/>
                  </a:cubicBezTo>
                  <a:cubicBezTo>
                    <a:pt x="1147" y="3391"/>
                    <a:pt x="1269" y="3310"/>
                    <a:pt x="1269" y="3178"/>
                  </a:cubicBezTo>
                  <a:cubicBezTo>
                    <a:pt x="1695" y="3097"/>
                    <a:pt x="1949" y="2843"/>
                    <a:pt x="2030" y="2457"/>
                  </a:cubicBezTo>
                  <a:cubicBezTo>
                    <a:pt x="2081" y="2041"/>
                    <a:pt x="1776" y="1615"/>
                    <a:pt x="1360" y="1483"/>
                  </a:cubicBezTo>
                  <a:cubicBezTo>
                    <a:pt x="1319" y="1443"/>
                    <a:pt x="1319" y="1443"/>
                    <a:pt x="1269" y="1443"/>
                  </a:cubicBezTo>
                  <a:lnTo>
                    <a:pt x="1269" y="854"/>
                  </a:lnTo>
                  <a:cubicBezTo>
                    <a:pt x="1319" y="854"/>
                    <a:pt x="1360" y="895"/>
                    <a:pt x="1360" y="895"/>
                  </a:cubicBezTo>
                  <a:cubicBezTo>
                    <a:pt x="1403" y="987"/>
                    <a:pt x="1484" y="1030"/>
                    <a:pt x="1569" y="1030"/>
                  </a:cubicBezTo>
                  <a:cubicBezTo>
                    <a:pt x="1643" y="1030"/>
                    <a:pt x="1719" y="997"/>
                    <a:pt x="1776" y="935"/>
                  </a:cubicBezTo>
                  <a:cubicBezTo>
                    <a:pt x="1867" y="854"/>
                    <a:pt x="1867" y="681"/>
                    <a:pt x="1776" y="600"/>
                  </a:cubicBezTo>
                  <a:cubicBezTo>
                    <a:pt x="1695" y="428"/>
                    <a:pt x="1522" y="306"/>
                    <a:pt x="1269" y="265"/>
                  </a:cubicBezTo>
                  <a:cubicBezTo>
                    <a:pt x="1269" y="133"/>
                    <a:pt x="1187" y="52"/>
                    <a:pt x="1106" y="12"/>
                  </a:cubicBezTo>
                  <a:cubicBezTo>
                    <a:pt x="1075" y="4"/>
                    <a:pt x="1044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7;p33">
              <a:extLst>
                <a:ext uri="{FF2B5EF4-FFF2-40B4-BE49-F238E27FC236}">
                  <a16:creationId xmlns:a16="http://schemas.microsoft.com/office/drawing/2014/main" id="{16061749-70CB-62E1-C9F8-806CF0FB1BF9}"/>
                </a:ext>
              </a:extLst>
            </p:cNvPr>
            <p:cNvSpPr/>
            <p:nvPr/>
          </p:nvSpPr>
          <p:spPr>
            <a:xfrm>
              <a:off x="2695150" y="3233325"/>
              <a:ext cx="148950" cy="147925"/>
            </a:xfrm>
            <a:custGeom>
              <a:avLst/>
              <a:gdLst/>
              <a:ahLst/>
              <a:cxnLst/>
              <a:rect l="l" t="t" r="r" b="b"/>
              <a:pathLst>
                <a:path w="5958" h="5917" extrusionOk="0">
                  <a:moveTo>
                    <a:pt x="2954" y="548"/>
                  </a:moveTo>
                  <a:cubicBezTo>
                    <a:pt x="4314" y="548"/>
                    <a:pt x="5410" y="1604"/>
                    <a:pt x="5410" y="2953"/>
                  </a:cubicBezTo>
                  <a:cubicBezTo>
                    <a:pt x="5410" y="4313"/>
                    <a:pt x="4314" y="5369"/>
                    <a:pt x="2954" y="5369"/>
                  </a:cubicBezTo>
                  <a:cubicBezTo>
                    <a:pt x="1645" y="5369"/>
                    <a:pt x="549" y="4313"/>
                    <a:pt x="549" y="2953"/>
                  </a:cubicBezTo>
                  <a:cubicBezTo>
                    <a:pt x="549" y="1604"/>
                    <a:pt x="1645" y="548"/>
                    <a:pt x="2954" y="548"/>
                  </a:cubicBezTo>
                  <a:close/>
                  <a:moveTo>
                    <a:pt x="2954" y="0"/>
                  </a:moveTo>
                  <a:cubicBezTo>
                    <a:pt x="1350" y="0"/>
                    <a:pt x="1" y="1309"/>
                    <a:pt x="1" y="2953"/>
                  </a:cubicBezTo>
                  <a:cubicBezTo>
                    <a:pt x="1" y="4607"/>
                    <a:pt x="1350" y="5917"/>
                    <a:pt x="2954" y="5917"/>
                  </a:cubicBezTo>
                  <a:cubicBezTo>
                    <a:pt x="4608" y="5917"/>
                    <a:pt x="5958" y="4607"/>
                    <a:pt x="5958" y="2953"/>
                  </a:cubicBezTo>
                  <a:cubicBezTo>
                    <a:pt x="5958" y="1309"/>
                    <a:pt x="4608" y="0"/>
                    <a:pt x="2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8;p33">
              <a:extLst>
                <a:ext uri="{FF2B5EF4-FFF2-40B4-BE49-F238E27FC236}">
                  <a16:creationId xmlns:a16="http://schemas.microsoft.com/office/drawing/2014/main" id="{1F902D0D-72C2-E3F2-ABB4-00FDB0A50D38}"/>
                </a:ext>
              </a:extLst>
            </p:cNvPr>
            <p:cNvSpPr/>
            <p:nvPr/>
          </p:nvSpPr>
          <p:spPr>
            <a:xfrm>
              <a:off x="2662425" y="3200325"/>
              <a:ext cx="214425" cy="214675"/>
            </a:xfrm>
            <a:custGeom>
              <a:avLst/>
              <a:gdLst/>
              <a:ahLst/>
              <a:cxnLst/>
              <a:rect l="l" t="t" r="r" b="b"/>
              <a:pathLst>
                <a:path w="8577" h="8587" extrusionOk="0">
                  <a:moveTo>
                    <a:pt x="4263" y="508"/>
                  </a:moveTo>
                  <a:cubicBezTo>
                    <a:pt x="6343" y="508"/>
                    <a:pt x="8028" y="2203"/>
                    <a:pt x="8028" y="4273"/>
                  </a:cubicBezTo>
                  <a:cubicBezTo>
                    <a:pt x="8028" y="6344"/>
                    <a:pt x="6343" y="8038"/>
                    <a:pt x="4263" y="8038"/>
                  </a:cubicBezTo>
                  <a:cubicBezTo>
                    <a:pt x="2233" y="8038"/>
                    <a:pt x="549" y="6344"/>
                    <a:pt x="549" y="4273"/>
                  </a:cubicBezTo>
                  <a:cubicBezTo>
                    <a:pt x="549" y="2203"/>
                    <a:pt x="2233" y="508"/>
                    <a:pt x="4263" y="508"/>
                  </a:cubicBezTo>
                  <a:close/>
                  <a:moveTo>
                    <a:pt x="4263" y="1"/>
                  </a:moveTo>
                  <a:cubicBezTo>
                    <a:pt x="1898" y="1"/>
                    <a:pt x="1" y="1909"/>
                    <a:pt x="1" y="4273"/>
                  </a:cubicBezTo>
                  <a:cubicBezTo>
                    <a:pt x="1" y="6648"/>
                    <a:pt x="1898" y="8586"/>
                    <a:pt x="4263" y="8586"/>
                  </a:cubicBezTo>
                  <a:cubicBezTo>
                    <a:pt x="6638" y="8586"/>
                    <a:pt x="8576" y="6648"/>
                    <a:pt x="8576" y="4273"/>
                  </a:cubicBezTo>
                  <a:cubicBezTo>
                    <a:pt x="8576" y="1909"/>
                    <a:pt x="6638" y="1"/>
                    <a:pt x="4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9;p33">
              <a:extLst>
                <a:ext uri="{FF2B5EF4-FFF2-40B4-BE49-F238E27FC236}">
                  <a16:creationId xmlns:a16="http://schemas.microsoft.com/office/drawing/2014/main" id="{7E7F514F-A412-9504-5DF5-F3B41C1CFAFF}"/>
                </a:ext>
              </a:extLst>
            </p:cNvPr>
            <p:cNvSpPr/>
            <p:nvPr/>
          </p:nvSpPr>
          <p:spPr>
            <a:xfrm>
              <a:off x="2561950" y="3412950"/>
              <a:ext cx="350925" cy="135250"/>
            </a:xfrm>
            <a:custGeom>
              <a:avLst/>
              <a:gdLst/>
              <a:ahLst/>
              <a:cxnLst/>
              <a:rect l="l" t="t" r="r" b="b"/>
              <a:pathLst>
                <a:path w="14037" h="5410" extrusionOk="0">
                  <a:moveTo>
                    <a:pt x="11429" y="535"/>
                  </a:moveTo>
                  <a:cubicBezTo>
                    <a:pt x="11557" y="535"/>
                    <a:pt x="11681" y="567"/>
                    <a:pt x="11793" y="629"/>
                  </a:cubicBezTo>
                  <a:lnTo>
                    <a:pt x="9642" y="2791"/>
                  </a:lnTo>
                  <a:lnTo>
                    <a:pt x="9297" y="2791"/>
                  </a:lnTo>
                  <a:cubicBezTo>
                    <a:pt x="9348" y="2618"/>
                    <a:pt x="9388" y="2456"/>
                    <a:pt x="9388" y="2243"/>
                  </a:cubicBezTo>
                  <a:cubicBezTo>
                    <a:pt x="9388" y="2243"/>
                    <a:pt x="9388" y="2202"/>
                    <a:pt x="9429" y="2202"/>
                  </a:cubicBezTo>
                  <a:lnTo>
                    <a:pt x="10819" y="802"/>
                  </a:lnTo>
                  <a:cubicBezTo>
                    <a:pt x="11007" y="620"/>
                    <a:pt x="11223" y="535"/>
                    <a:pt x="11429" y="535"/>
                  </a:cubicBezTo>
                  <a:close/>
                  <a:moveTo>
                    <a:pt x="3715" y="1441"/>
                  </a:moveTo>
                  <a:lnTo>
                    <a:pt x="3715" y="4060"/>
                  </a:lnTo>
                  <a:lnTo>
                    <a:pt x="2751" y="4060"/>
                  </a:lnTo>
                  <a:lnTo>
                    <a:pt x="2751" y="1441"/>
                  </a:lnTo>
                  <a:close/>
                  <a:moveTo>
                    <a:pt x="2193" y="1096"/>
                  </a:moveTo>
                  <a:lnTo>
                    <a:pt x="2193" y="4486"/>
                  </a:lnTo>
                  <a:lnTo>
                    <a:pt x="549" y="4486"/>
                  </a:lnTo>
                  <a:lnTo>
                    <a:pt x="549" y="1096"/>
                  </a:lnTo>
                  <a:lnTo>
                    <a:pt x="1097" y="1096"/>
                  </a:lnTo>
                  <a:lnTo>
                    <a:pt x="1097" y="2324"/>
                  </a:lnTo>
                  <a:cubicBezTo>
                    <a:pt x="1097" y="2456"/>
                    <a:pt x="1178" y="2578"/>
                    <a:pt x="1310" y="2578"/>
                  </a:cubicBezTo>
                  <a:cubicBezTo>
                    <a:pt x="1333" y="2583"/>
                    <a:pt x="1355" y="2586"/>
                    <a:pt x="1377" y="2586"/>
                  </a:cubicBezTo>
                  <a:cubicBezTo>
                    <a:pt x="1522" y="2586"/>
                    <a:pt x="1645" y="2474"/>
                    <a:pt x="1645" y="2324"/>
                  </a:cubicBezTo>
                  <a:lnTo>
                    <a:pt x="1645" y="1096"/>
                  </a:lnTo>
                  <a:close/>
                  <a:moveTo>
                    <a:pt x="12789" y="642"/>
                  </a:moveTo>
                  <a:cubicBezTo>
                    <a:pt x="12938" y="642"/>
                    <a:pt x="13087" y="695"/>
                    <a:pt x="13194" y="802"/>
                  </a:cubicBezTo>
                  <a:cubicBezTo>
                    <a:pt x="13407" y="1015"/>
                    <a:pt x="13448" y="1350"/>
                    <a:pt x="13234" y="1604"/>
                  </a:cubicBezTo>
                  <a:cubicBezTo>
                    <a:pt x="12554" y="2365"/>
                    <a:pt x="11631" y="3339"/>
                    <a:pt x="10951" y="4019"/>
                  </a:cubicBezTo>
                  <a:cubicBezTo>
                    <a:pt x="10444" y="4567"/>
                    <a:pt x="9723" y="4861"/>
                    <a:pt x="8962" y="4861"/>
                  </a:cubicBezTo>
                  <a:lnTo>
                    <a:pt x="6810" y="4861"/>
                  </a:lnTo>
                  <a:cubicBezTo>
                    <a:pt x="6344" y="4861"/>
                    <a:pt x="5796" y="4354"/>
                    <a:pt x="5491" y="3806"/>
                  </a:cubicBezTo>
                  <a:cubicBezTo>
                    <a:pt x="5451" y="3725"/>
                    <a:pt x="5369" y="3674"/>
                    <a:pt x="5288" y="3674"/>
                  </a:cubicBezTo>
                  <a:lnTo>
                    <a:pt x="4273" y="3674"/>
                  </a:lnTo>
                  <a:lnTo>
                    <a:pt x="4273" y="1857"/>
                  </a:lnTo>
                  <a:lnTo>
                    <a:pt x="8414" y="1857"/>
                  </a:lnTo>
                  <a:cubicBezTo>
                    <a:pt x="8708" y="1898"/>
                    <a:pt x="8921" y="2152"/>
                    <a:pt x="8881" y="2456"/>
                  </a:cubicBezTo>
                  <a:cubicBezTo>
                    <a:pt x="8840" y="2537"/>
                    <a:pt x="8840" y="2618"/>
                    <a:pt x="8749" y="2659"/>
                  </a:cubicBezTo>
                  <a:lnTo>
                    <a:pt x="8668" y="2791"/>
                  </a:lnTo>
                  <a:lnTo>
                    <a:pt x="6810" y="2791"/>
                  </a:lnTo>
                  <a:cubicBezTo>
                    <a:pt x="6638" y="2791"/>
                    <a:pt x="6506" y="2913"/>
                    <a:pt x="6506" y="3045"/>
                  </a:cubicBezTo>
                  <a:cubicBezTo>
                    <a:pt x="6465" y="3217"/>
                    <a:pt x="6638" y="3339"/>
                    <a:pt x="6760" y="3339"/>
                  </a:cubicBezTo>
                  <a:lnTo>
                    <a:pt x="9764" y="3339"/>
                  </a:lnTo>
                  <a:cubicBezTo>
                    <a:pt x="9855" y="3339"/>
                    <a:pt x="9896" y="3298"/>
                    <a:pt x="9977" y="3258"/>
                  </a:cubicBezTo>
                  <a:lnTo>
                    <a:pt x="12392" y="802"/>
                  </a:lnTo>
                  <a:cubicBezTo>
                    <a:pt x="12494" y="695"/>
                    <a:pt x="12641" y="642"/>
                    <a:pt x="12789" y="642"/>
                  </a:cubicBezTo>
                  <a:close/>
                  <a:moveTo>
                    <a:pt x="11434" y="0"/>
                  </a:moveTo>
                  <a:cubicBezTo>
                    <a:pt x="11082" y="0"/>
                    <a:pt x="10729" y="141"/>
                    <a:pt x="10444" y="426"/>
                  </a:cubicBezTo>
                  <a:lnTo>
                    <a:pt x="9134" y="1695"/>
                  </a:lnTo>
                  <a:cubicBezTo>
                    <a:pt x="9043" y="1604"/>
                    <a:pt x="8962" y="1522"/>
                    <a:pt x="8840" y="1441"/>
                  </a:cubicBezTo>
                  <a:cubicBezTo>
                    <a:pt x="8708" y="1350"/>
                    <a:pt x="8495" y="1309"/>
                    <a:pt x="8333" y="1309"/>
                  </a:cubicBezTo>
                  <a:lnTo>
                    <a:pt x="4273" y="1309"/>
                  </a:lnTo>
                  <a:lnTo>
                    <a:pt x="4273" y="1188"/>
                  </a:lnTo>
                  <a:cubicBezTo>
                    <a:pt x="4273" y="1015"/>
                    <a:pt x="4141" y="883"/>
                    <a:pt x="4020" y="883"/>
                  </a:cubicBezTo>
                  <a:lnTo>
                    <a:pt x="2751" y="883"/>
                  </a:lnTo>
                  <a:lnTo>
                    <a:pt x="2751" y="802"/>
                  </a:lnTo>
                  <a:cubicBezTo>
                    <a:pt x="2751" y="680"/>
                    <a:pt x="2619" y="548"/>
                    <a:pt x="2497" y="548"/>
                  </a:cubicBezTo>
                  <a:lnTo>
                    <a:pt x="255" y="548"/>
                  </a:lnTo>
                  <a:cubicBezTo>
                    <a:pt x="123" y="548"/>
                    <a:pt x="1" y="680"/>
                    <a:pt x="1" y="802"/>
                  </a:cubicBezTo>
                  <a:lnTo>
                    <a:pt x="1" y="4780"/>
                  </a:lnTo>
                  <a:cubicBezTo>
                    <a:pt x="1" y="4902"/>
                    <a:pt x="123" y="5034"/>
                    <a:pt x="255" y="5034"/>
                  </a:cubicBezTo>
                  <a:lnTo>
                    <a:pt x="2497" y="5034"/>
                  </a:lnTo>
                  <a:cubicBezTo>
                    <a:pt x="2619" y="5034"/>
                    <a:pt x="2751" y="4902"/>
                    <a:pt x="2751" y="4780"/>
                  </a:cubicBezTo>
                  <a:lnTo>
                    <a:pt x="2751" y="4608"/>
                  </a:lnTo>
                  <a:lnTo>
                    <a:pt x="4020" y="4608"/>
                  </a:lnTo>
                  <a:cubicBezTo>
                    <a:pt x="4141" y="4608"/>
                    <a:pt x="4273" y="4486"/>
                    <a:pt x="4273" y="4354"/>
                  </a:cubicBezTo>
                  <a:lnTo>
                    <a:pt x="4273" y="4232"/>
                  </a:lnTo>
                  <a:lnTo>
                    <a:pt x="5116" y="4232"/>
                  </a:lnTo>
                  <a:cubicBezTo>
                    <a:pt x="5491" y="4821"/>
                    <a:pt x="6130" y="5409"/>
                    <a:pt x="6810" y="5409"/>
                  </a:cubicBezTo>
                  <a:lnTo>
                    <a:pt x="8962" y="5409"/>
                  </a:lnTo>
                  <a:cubicBezTo>
                    <a:pt x="9855" y="5409"/>
                    <a:pt x="10738" y="5034"/>
                    <a:pt x="11377" y="4394"/>
                  </a:cubicBezTo>
                  <a:cubicBezTo>
                    <a:pt x="12006" y="3725"/>
                    <a:pt x="12940" y="2750"/>
                    <a:pt x="13661" y="1949"/>
                  </a:cubicBezTo>
                  <a:cubicBezTo>
                    <a:pt x="14036" y="1522"/>
                    <a:pt x="13996" y="802"/>
                    <a:pt x="13569" y="376"/>
                  </a:cubicBezTo>
                  <a:cubicBezTo>
                    <a:pt x="13356" y="185"/>
                    <a:pt x="13086" y="90"/>
                    <a:pt x="12815" y="90"/>
                  </a:cubicBezTo>
                  <a:cubicBezTo>
                    <a:pt x="12610" y="90"/>
                    <a:pt x="12403" y="145"/>
                    <a:pt x="12220" y="254"/>
                  </a:cubicBezTo>
                  <a:cubicBezTo>
                    <a:pt x="11980" y="85"/>
                    <a:pt x="11707" y="0"/>
                    <a:pt x="11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20;p33">
              <a:extLst>
                <a:ext uri="{FF2B5EF4-FFF2-40B4-BE49-F238E27FC236}">
                  <a16:creationId xmlns:a16="http://schemas.microsoft.com/office/drawing/2014/main" id="{CF185ED7-CEAA-A0B6-85DB-50A76DCF13EC}"/>
                </a:ext>
              </a:extLst>
            </p:cNvPr>
            <p:cNvSpPr/>
            <p:nvPr/>
          </p:nvSpPr>
          <p:spPr>
            <a:xfrm>
              <a:off x="2589350" y="3494375"/>
              <a:ext cx="13725" cy="13725"/>
            </a:xfrm>
            <a:custGeom>
              <a:avLst/>
              <a:gdLst/>
              <a:ahLst/>
              <a:cxnLst/>
              <a:rect l="l" t="t" r="r" b="b"/>
              <a:pathLst>
                <a:path w="549" h="549" extrusionOk="0">
                  <a:moveTo>
                    <a:pt x="295" y="1"/>
                  </a:moveTo>
                  <a:cubicBezTo>
                    <a:pt x="133" y="1"/>
                    <a:pt x="1" y="123"/>
                    <a:pt x="1" y="295"/>
                  </a:cubicBezTo>
                  <a:cubicBezTo>
                    <a:pt x="1" y="417"/>
                    <a:pt x="133" y="549"/>
                    <a:pt x="295" y="549"/>
                  </a:cubicBezTo>
                  <a:cubicBezTo>
                    <a:pt x="427" y="549"/>
                    <a:pt x="549" y="417"/>
                    <a:pt x="549" y="295"/>
                  </a:cubicBezTo>
                  <a:cubicBezTo>
                    <a:pt x="549" y="123"/>
                    <a:pt x="427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11;p33">
            <a:extLst>
              <a:ext uri="{FF2B5EF4-FFF2-40B4-BE49-F238E27FC236}">
                <a16:creationId xmlns:a16="http://schemas.microsoft.com/office/drawing/2014/main" id="{30EE79F3-B1F1-CC56-E797-67FEC25A47FE}"/>
              </a:ext>
            </a:extLst>
          </p:cNvPr>
          <p:cNvSpPr txBox="1">
            <a:spLocks/>
          </p:cNvSpPr>
          <p:nvPr/>
        </p:nvSpPr>
        <p:spPr>
          <a:xfrm>
            <a:off x="5203187" y="3588045"/>
            <a:ext cx="30765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800">
                <a:solidFill>
                  <a:schemeClr val="lt1"/>
                </a:solidFill>
                <a:latin typeface="Raleway Black"/>
                <a:sym typeface="Raleway Black"/>
              </a:rPr>
              <a:t>Target Customers</a:t>
            </a:r>
            <a:endParaRPr lang="en-US"/>
          </a:p>
        </p:txBody>
      </p:sp>
      <p:sp>
        <p:nvSpPr>
          <p:cNvPr id="3" name="Google Shape;1512;p33">
            <a:extLst>
              <a:ext uri="{FF2B5EF4-FFF2-40B4-BE49-F238E27FC236}">
                <a16:creationId xmlns:a16="http://schemas.microsoft.com/office/drawing/2014/main" id="{72ECE229-5302-4BE6-64F7-EF08CCE68458}"/>
              </a:ext>
            </a:extLst>
          </p:cNvPr>
          <p:cNvSpPr txBox="1">
            <a:spLocks/>
          </p:cNvSpPr>
          <p:nvPr/>
        </p:nvSpPr>
        <p:spPr>
          <a:xfrm>
            <a:off x="4696354" y="3998943"/>
            <a:ext cx="4307971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dk1"/>
                </a:solidFill>
                <a:latin typeface="Montserrat"/>
                <a:sym typeface="Montserrat"/>
              </a:rPr>
              <a:t>Single Singaporeans aged </a:t>
            </a:r>
            <a:r>
              <a:rPr lang="en-SG" b="1">
                <a:solidFill>
                  <a:schemeClr val="dk1"/>
                </a:solidFill>
                <a:latin typeface="Montserrat"/>
                <a:sym typeface="Montserrat"/>
              </a:rPr>
              <a:t>35 – 60</a:t>
            </a:r>
          </a:p>
          <a:p>
            <a:pPr marL="171450" indent="-1714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dk1"/>
                </a:solidFill>
                <a:latin typeface="Montserrat"/>
                <a:sym typeface="Montserrat"/>
              </a:rPr>
              <a:t>No current property ownership</a:t>
            </a:r>
          </a:p>
        </p:txBody>
      </p:sp>
      <p:sp>
        <p:nvSpPr>
          <p:cNvPr id="4" name="Google Shape;1506;p33">
            <a:extLst>
              <a:ext uri="{FF2B5EF4-FFF2-40B4-BE49-F238E27FC236}">
                <a16:creationId xmlns:a16="http://schemas.microsoft.com/office/drawing/2014/main" id="{9AD9B276-273E-B605-B105-AF762E5D4E19}"/>
              </a:ext>
            </a:extLst>
          </p:cNvPr>
          <p:cNvSpPr/>
          <p:nvPr/>
        </p:nvSpPr>
        <p:spPr>
          <a:xfrm>
            <a:off x="6393753" y="2898947"/>
            <a:ext cx="681900" cy="68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0451;p61">
            <a:extLst>
              <a:ext uri="{FF2B5EF4-FFF2-40B4-BE49-F238E27FC236}">
                <a16:creationId xmlns:a16="http://schemas.microsoft.com/office/drawing/2014/main" id="{4B6247E8-F363-C764-A444-DA558EDF2F63}"/>
              </a:ext>
            </a:extLst>
          </p:cNvPr>
          <p:cNvGrpSpPr/>
          <p:nvPr/>
        </p:nvGrpSpPr>
        <p:grpSpPr>
          <a:xfrm>
            <a:off x="6571902" y="3018613"/>
            <a:ext cx="331442" cy="442730"/>
            <a:chOff x="7530696" y="2790299"/>
            <a:chExt cx="244291" cy="326314"/>
          </a:xfrm>
          <a:solidFill>
            <a:srgbClr val="4C4556"/>
          </a:solidFill>
        </p:grpSpPr>
        <p:sp>
          <p:nvSpPr>
            <p:cNvPr id="6" name="Google Shape;10452;p61">
              <a:extLst>
                <a:ext uri="{FF2B5EF4-FFF2-40B4-BE49-F238E27FC236}">
                  <a16:creationId xmlns:a16="http://schemas.microsoft.com/office/drawing/2014/main" id="{F18BA6CA-D8D1-6708-ABC8-E698044CC89D}"/>
                </a:ext>
              </a:extLst>
            </p:cNvPr>
            <p:cNvSpPr/>
            <p:nvPr/>
          </p:nvSpPr>
          <p:spPr>
            <a:xfrm>
              <a:off x="7616911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55" y="453"/>
                  </a:cubicBezTo>
                  <a:cubicBezTo>
                    <a:pt x="227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53;p61">
              <a:extLst>
                <a:ext uri="{FF2B5EF4-FFF2-40B4-BE49-F238E27FC236}">
                  <a16:creationId xmlns:a16="http://schemas.microsoft.com/office/drawing/2014/main" id="{7E56BDA9-CFAF-793F-ACEB-21E6CA824474}"/>
                </a:ext>
              </a:extLst>
            </p:cNvPr>
            <p:cNvSpPr/>
            <p:nvPr/>
          </p:nvSpPr>
          <p:spPr>
            <a:xfrm>
              <a:off x="7678548" y="2907507"/>
              <a:ext cx="9463" cy="14385"/>
            </a:xfrm>
            <a:custGeom>
              <a:avLst/>
              <a:gdLst/>
              <a:ahLst/>
              <a:cxnLst/>
              <a:rect l="l" t="t" r="r" b="b"/>
              <a:pathLst>
                <a:path w="298" h="453" extrusionOk="0">
                  <a:moveTo>
                    <a:pt x="143" y="0"/>
                  </a:moveTo>
                  <a:cubicBezTo>
                    <a:pt x="60" y="0"/>
                    <a:pt x="0" y="72"/>
                    <a:pt x="0" y="143"/>
                  </a:cubicBezTo>
                  <a:lnTo>
                    <a:pt x="0" y="310"/>
                  </a:lnTo>
                  <a:cubicBezTo>
                    <a:pt x="0" y="393"/>
                    <a:pt x="72" y="453"/>
                    <a:pt x="143" y="453"/>
                  </a:cubicBezTo>
                  <a:cubicBezTo>
                    <a:pt x="214" y="453"/>
                    <a:pt x="298" y="381"/>
                    <a:pt x="298" y="310"/>
                  </a:cubicBezTo>
                  <a:lnTo>
                    <a:pt x="298" y="143"/>
                  </a:lnTo>
                  <a:cubicBezTo>
                    <a:pt x="298" y="72"/>
                    <a:pt x="23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54;p61">
              <a:extLst>
                <a:ext uri="{FF2B5EF4-FFF2-40B4-BE49-F238E27FC236}">
                  <a16:creationId xmlns:a16="http://schemas.microsoft.com/office/drawing/2014/main" id="{C8493AB7-6E99-C887-5085-04DB38C034BB}"/>
                </a:ext>
              </a:extLst>
            </p:cNvPr>
            <p:cNvSpPr/>
            <p:nvPr/>
          </p:nvSpPr>
          <p:spPr>
            <a:xfrm>
              <a:off x="7632408" y="2943136"/>
              <a:ext cx="40869" cy="14671"/>
            </a:xfrm>
            <a:custGeom>
              <a:avLst/>
              <a:gdLst/>
              <a:ahLst/>
              <a:cxnLst/>
              <a:rect l="l" t="t" r="r" b="b"/>
              <a:pathLst>
                <a:path w="1287" h="462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00"/>
                    <a:pt x="60" y="259"/>
                  </a:cubicBezTo>
                  <a:cubicBezTo>
                    <a:pt x="203" y="390"/>
                    <a:pt x="417" y="462"/>
                    <a:pt x="655" y="462"/>
                  </a:cubicBezTo>
                  <a:cubicBezTo>
                    <a:pt x="893" y="462"/>
                    <a:pt x="1120" y="390"/>
                    <a:pt x="1251" y="259"/>
                  </a:cubicBezTo>
                  <a:cubicBezTo>
                    <a:pt x="1286" y="212"/>
                    <a:pt x="1286" y="104"/>
                    <a:pt x="1227" y="45"/>
                  </a:cubicBezTo>
                  <a:cubicBezTo>
                    <a:pt x="1197" y="15"/>
                    <a:pt x="1158" y="0"/>
                    <a:pt x="1120" y="0"/>
                  </a:cubicBezTo>
                  <a:cubicBezTo>
                    <a:pt x="1081" y="0"/>
                    <a:pt x="1042" y="15"/>
                    <a:pt x="1013" y="45"/>
                  </a:cubicBezTo>
                  <a:cubicBezTo>
                    <a:pt x="953" y="104"/>
                    <a:pt x="822" y="164"/>
                    <a:pt x="643" y="164"/>
                  </a:cubicBezTo>
                  <a:cubicBezTo>
                    <a:pt x="465" y="164"/>
                    <a:pt x="322" y="104"/>
                    <a:pt x="274" y="45"/>
                  </a:cubicBez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55;p61">
              <a:extLst>
                <a:ext uri="{FF2B5EF4-FFF2-40B4-BE49-F238E27FC236}">
                  <a16:creationId xmlns:a16="http://schemas.microsoft.com/office/drawing/2014/main" id="{7DDB30D5-5AED-46FD-8039-5CD542D1FB2A}"/>
                </a:ext>
              </a:extLst>
            </p:cNvPr>
            <p:cNvSpPr/>
            <p:nvPr/>
          </p:nvSpPr>
          <p:spPr>
            <a:xfrm>
              <a:off x="7530696" y="2790299"/>
              <a:ext cx="244291" cy="326314"/>
            </a:xfrm>
            <a:custGeom>
              <a:avLst/>
              <a:gdLst/>
              <a:ahLst/>
              <a:cxnLst/>
              <a:rect l="l" t="t" r="r" b="b"/>
              <a:pathLst>
                <a:path w="7693" h="10276" extrusionOk="0">
                  <a:moveTo>
                    <a:pt x="3846" y="298"/>
                  </a:moveTo>
                  <a:cubicBezTo>
                    <a:pt x="5275" y="298"/>
                    <a:pt x="6442" y="1453"/>
                    <a:pt x="6442" y="2882"/>
                  </a:cubicBezTo>
                  <a:lnTo>
                    <a:pt x="6442" y="4013"/>
                  </a:lnTo>
                  <a:cubicBezTo>
                    <a:pt x="6442" y="4846"/>
                    <a:pt x="6633" y="5489"/>
                    <a:pt x="6799" y="5870"/>
                  </a:cubicBezTo>
                  <a:cubicBezTo>
                    <a:pt x="6811" y="5918"/>
                    <a:pt x="6811" y="5965"/>
                    <a:pt x="6799" y="6001"/>
                  </a:cubicBezTo>
                  <a:cubicBezTo>
                    <a:pt x="6775" y="6049"/>
                    <a:pt x="6752" y="6084"/>
                    <a:pt x="6704" y="6096"/>
                  </a:cubicBezTo>
                  <a:cubicBezTo>
                    <a:pt x="6359" y="6227"/>
                    <a:pt x="5692" y="6489"/>
                    <a:pt x="4978" y="6632"/>
                  </a:cubicBezTo>
                  <a:lnTo>
                    <a:pt x="4978" y="6132"/>
                  </a:lnTo>
                  <a:cubicBezTo>
                    <a:pt x="5644" y="5739"/>
                    <a:pt x="6109" y="5013"/>
                    <a:pt x="6109" y="4179"/>
                  </a:cubicBezTo>
                  <a:lnTo>
                    <a:pt x="6109" y="3536"/>
                  </a:lnTo>
                  <a:cubicBezTo>
                    <a:pt x="6109" y="3108"/>
                    <a:pt x="5751" y="2751"/>
                    <a:pt x="5323" y="2751"/>
                  </a:cubicBezTo>
                  <a:lnTo>
                    <a:pt x="5073" y="2751"/>
                  </a:lnTo>
                  <a:lnTo>
                    <a:pt x="4311" y="1989"/>
                  </a:lnTo>
                  <a:cubicBezTo>
                    <a:pt x="4282" y="1960"/>
                    <a:pt x="4249" y="1944"/>
                    <a:pt x="4214" y="1944"/>
                  </a:cubicBezTo>
                  <a:cubicBezTo>
                    <a:pt x="4191" y="1944"/>
                    <a:pt x="4168" y="1951"/>
                    <a:pt x="4144" y="1965"/>
                  </a:cubicBezTo>
                  <a:cubicBezTo>
                    <a:pt x="4085" y="1989"/>
                    <a:pt x="4061" y="2036"/>
                    <a:pt x="4061" y="2096"/>
                  </a:cubicBezTo>
                  <a:lnTo>
                    <a:pt x="4061" y="2751"/>
                  </a:lnTo>
                  <a:lnTo>
                    <a:pt x="3239" y="2751"/>
                  </a:lnTo>
                  <a:cubicBezTo>
                    <a:pt x="3144" y="2751"/>
                    <a:pt x="3084" y="2822"/>
                    <a:pt x="3084" y="2893"/>
                  </a:cubicBezTo>
                  <a:cubicBezTo>
                    <a:pt x="3084" y="2965"/>
                    <a:pt x="3168" y="3048"/>
                    <a:pt x="3239" y="3048"/>
                  </a:cubicBezTo>
                  <a:lnTo>
                    <a:pt x="4204" y="3048"/>
                  </a:lnTo>
                  <a:cubicBezTo>
                    <a:pt x="4299" y="3048"/>
                    <a:pt x="4358" y="2965"/>
                    <a:pt x="4358" y="2893"/>
                  </a:cubicBezTo>
                  <a:lnTo>
                    <a:pt x="4358" y="2453"/>
                  </a:lnTo>
                  <a:lnTo>
                    <a:pt x="4906" y="3001"/>
                  </a:lnTo>
                  <a:cubicBezTo>
                    <a:pt x="4930" y="3024"/>
                    <a:pt x="4966" y="3048"/>
                    <a:pt x="5013" y="3048"/>
                  </a:cubicBezTo>
                  <a:lnTo>
                    <a:pt x="5335" y="3048"/>
                  </a:lnTo>
                  <a:cubicBezTo>
                    <a:pt x="5609" y="3048"/>
                    <a:pt x="5823" y="3263"/>
                    <a:pt x="5823" y="3536"/>
                  </a:cubicBezTo>
                  <a:lnTo>
                    <a:pt x="5823" y="4179"/>
                  </a:lnTo>
                  <a:cubicBezTo>
                    <a:pt x="5823" y="5251"/>
                    <a:pt x="4954" y="6132"/>
                    <a:pt x="3882" y="6132"/>
                  </a:cubicBezTo>
                  <a:cubicBezTo>
                    <a:pt x="2811" y="6132"/>
                    <a:pt x="1930" y="5251"/>
                    <a:pt x="1930" y="4179"/>
                  </a:cubicBezTo>
                  <a:lnTo>
                    <a:pt x="1930" y="3536"/>
                  </a:lnTo>
                  <a:cubicBezTo>
                    <a:pt x="1930" y="3263"/>
                    <a:pt x="2156" y="3048"/>
                    <a:pt x="2418" y="3048"/>
                  </a:cubicBezTo>
                  <a:lnTo>
                    <a:pt x="2584" y="3048"/>
                  </a:lnTo>
                  <a:cubicBezTo>
                    <a:pt x="2668" y="3048"/>
                    <a:pt x="2727" y="2965"/>
                    <a:pt x="2727" y="2893"/>
                  </a:cubicBezTo>
                  <a:cubicBezTo>
                    <a:pt x="2727" y="2822"/>
                    <a:pt x="2656" y="2751"/>
                    <a:pt x="2584" y="2751"/>
                  </a:cubicBezTo>
                  <a:lnTo>
                    <a:pt x="2418" y="2751"/>
                  </a:lnTo>
                  <a:cubicBezTo>
                    <a:pt x="1989" y="2751"/>
                    <a:pt x="1632" y="3108"/>
                    <a:pt x="1632" y="3536"/>
                  </a:cubicBezTo>
                  <a:lnTo>
                    <a:pt x="1632" y="4179"/>
                  </a:lnTo>
                  <a:cubicBezTo>
                    <a:pt x="1632" y="5013"/>
                    <a:pt x="2096" y="5739"/>
                    <a:pt x="2763" y="6132"/>
                  </a:cubicBezTo>
                  <a:lnTo>
                    <a:pt x="2763" y="6632"/>
                  </a:lnTo>
                  <a:cubicBezTo>
                    <a:pt x="2001" y="6465"/>
                    <a:pt x="1334" y="6227"/>
                    <a:pt x="989" y="6096"/>
                  </a:cubicBezTo>
                  <a:cubicBezTo>
                    <a:pt x="941" y="6084"/>
                    <a:pt x="918" y="6049"/>
                    <a:pt x="906" y="6001"/>
                  </a:cubicBezTo>
                  <a:cubicBezTo>
                    <a:pt x="882" y="5965"/>
                    <a:pt x="882" y="5918"/>
                    <a:pt x="906" y="5870"/>
                  </a:cubicBezTo>
                  <a:cubicBezTo>
                    <a:pt x="1060" y="5489"/>
                    <a:pt x="1263" y="4846"/>
                    <a:pt x="1263" y="4013"/>
                  </a:cubicBezTo>
                  <a:lnTo>
                    <a:pt x="1263" y="2882"/>
                  </a:lnTo>
                  <a:cubicBezTo>
                    <a:pt x="1263" y="1453"/>
                    <a:pt x="2418" y="298"/>
                    <a:pt x="3846" y="298"/>
                  </a:cubicBezTo>
                  <a:close/>
                  <a:moveTo>
                    <a:pt x="4632" y="6275"/>
                  </a:moveTo>
                  <a:lnTo>
                    <a:pt x="4632" y="6787"/>
                  </a:lnTo>
                  <a:cubicBezTo>
                    <a:pt x="4632" y="7025"/>
                    <a:pt x="4739" y="7239"/>
                    <a:pt x="4918" y="7394"/>
                  </a:cubicBezTo>
                  <a:cubicBezTo>
                    <a:pt x="4894" y="7442"/>
                    <a:pt x="4858" y="7477"/>
                    <a:pt x="4835" y="7513"/>
                  </a:cubicBezTo>
                  <a:cubicBezTo>
                    <a:pt x="4787" y="7573"/>
                    <a:pt x="4787" y="7680"/>
                    <a:pt x="4858" y="7715"/>
                  </a:cubicBezTo>
                  <a:cubicBezTo>
                    <a:pt x="4894" y="7739"/>
                    <a:pt x="4918" y="7751"/>
                    <a:pt x="4954" y="7751"/>
                  </a:cubicBezTo>
                  <a:cubicBezTo>
                    <a:pt x="4989" y="7751"/>
                    <a:pt x="5037" y="7739"/>
                    <a:pt x="5073" y="7692"/>
                  </a:cubicBezTo>
                  <a:cubicBezTo>
                    <a:pt x="5109" y="7632"/>
                    <a:pt x="5156" y="7584"/>
                    <a:pt x="5192" y="7525"/>
                  </a:cubicBezTo>
                  <a:lnTo>
                    <a:pt x="5525" y="7644"/>
                  </a:lnTo>
                  <a:cubicBezTo>
                    <a:pt x="4918" y="8573"/>
                    <a:pt x="4299" y="8894"/>
                    <a:pt x="3882" y="9001"/>
                  </a:cubicBezTo>
                  <a:cubicBezTo>
                    <a:pt x="3864" y="9007"/>
                    <a:pt x="3849" y="9010"/>
                    <a:pt x="3835" y="9010"/>
                  </a:cubicBezTo>
                  <a:cubicBezTo>
                    <a:pt x="3820" y="9010"/>
                    <a:pt x="3805" y="9007"/>
                    <a:pt x="3787" y="9001"/>
                  </a:cubicBezTo>
                  <a:cubicBezTo>
                    <a:pt x="3370" y="8882"/>
                    <a:pt x="2751" y="8549"/>
                    <a:pt x="2120" y="7644"/>
                  </a:cubicBezTo>
                  <a:lnTo>
                    <a:pt x="2465" y="7525"/>
                  </a:lnTo>
                  <a:cubicBezTo>
                    <a:pt x="2763" y="7942"/>
                    <a:pt x="3204" y="8442"/>
                    <a:pt x="3787" y="8644"/>
                  </a:cubicBezTo>
                  <a:cubicBezTo>
                    <a:pt x="3799" y="8644"/>
                    <a:pt x="3823" y="8656"/>
                    <a:pt x="3835" y="8656"/>
                  </a:cubicBezTo>
                  <a:cubicBezTo>
                    <a:pt x="3846" y="8656"/>
                    <a:pt x="3858" y="8656"/>
                    <a:pt x="3882" y="8644"/>
                  </a:cubicBezTo>
                  <a:cubicBezTo>
                    <a:pt x="4144" y="8549"/>
                    <a:pt x="4418" y="8382"/>
                    <a:pt x="4668" y="8132"/>
                  </a:cubicBezTo>
                  <a:cubicBezTo>
                    <a:pt x="4728" y="8073"/>
                    <a:pt x="4728" y="7989"/>
                    <a:pt x="4668" y="7930"/>
                  </a:cubicBezTo>
                  <a:cubicBezTo>
                    <a:pt x="4638" y="7900"/>
                    <a:pt x="4600" y="7885"/>
                    <a:pt x="4561" y="7885"/>
                  </a:cubicBezTo>
                  <a:cubicBezTo>
                    <a:pt x="4522" y="7885"/>
                    <a:pt x="4483" y="7900"/>
                    <a:pt x="4454" y="7930"/>
                  </a:cubicBezTo>
                  <a:cubicBezTo>
                    <a:pt x="4251" y="8120"/>
                    <a:pt x="4025" y="8275"/>
                    <a:pt x="3823" y="8346"/>
                  </a:cubicBezTo>
                  <a:cubicBezTo>
                    <a:pt x="3358" y="8168"/>
                    <a:pt x="2965" y="7751"/>
                    <a:pt x="2715" y="7394"/>
                  </a:cubicBezTo>
                  <a:cubicBezTo>
                    <a:pt x="2894" y="7239"/>
                    <a:pt x="3001" y="7025"/>
                    <a:pt x="3001" y="6787"/>
                  </a:cubicBezTo>
                  <a:lnTo>
                    <a:pt x="3001" y="6275"/>
                  </a:lnTo>
                  <a:cubicBezTo>
                    <a:pt x="3251" y="6382"/>
                    <a:pt x="3525" y="6430"/>
                    <a:pt x="3823" y="6430"/>
                  </a:cubicBezTo>
                  <a:cubicBezTo>
                    <a:pt x="4120" y="6430"/>
                    <a:pt x="4382" y="6370"/>
                    <a:pt x="4632" y="6275"/>
                  </a:cubicBezTo>
                  <a:close/>
                  <a:moveTo>
                    <a:pt x="3846" y="0"/>
                  </a:moveTo>
                  <a:cubicBezTo>
                    <a:pt x="2251" y="0"/>
                    <a:pt x="953" y="1286"/>
                    <a:pt x="953" y="2882"/>
                  </a:cubicBezTo>
                  <a:lnTo>
                    <a:pt x="953" y="4013"/>
                  </a:lnTo>
                  <a:cubicBezTo>
                    <a:pt x="953" y="4846"/>
                    <a:pt x="751" y="5453"/>
                    <a:pt x="632" y="5775"/>
                  </a:cubicBezTo>
                  <a:cubicBezTo>
                    <a:pt x="584" y="5894"/>
                    <a:pt x="584" y="6013"/>
                    <a:pt x="632" y="6132"/>
                  </a:cubicBezTo>
                  <a:cubicBezTo>
                    <a:pt x="679" y="6251"/>
                    <a:pt x="775" y="6334"/>
                    <a:pt x="894" y="6382"/>
                  </a:cubicBezTo>
                  <a:cubicBezTo>
                    <a:pt x="1251" y="6525"/>
                    <a:pt x="1965" y="6787"/>
                    <a:pt x="2715" y="6930"/>
                  </a:cubicBezTo>
                  <a:cubicBezTo>
                    <a:pt x="2668" y="7084"/>
                    <a:pt x="2549" y="7180"/>
                    <a:pt x="2418" y="7239"/>
                  </a:cubicBezTo>
                  <a:lnTo>
                    <a:pt x="751" y="7823"/>
                  </a:lnTo>
                  <a:cubicBezTo>
                    <a:pt x="298" y="7989"/>
                    <a:pt x="1" y="8406"/>
                    <a:pt x="1" y="8882"/>
                  </a:cubicBezTo>
                  <a:lnTo>
                    <a:pt x="1" y="10132"/>
                  </a:lnTo>
                  <a:cubicBezTo>
                    <a:pt x="1" y="10216"/>
                    <a:pt x="84" y="10275"/>
                    <a:pt x="156" y="10275"/>
                  </a:cubicBezTo>
                  <a:cubicBezTo>
                    <a:pt x="227" y="10275"/>
                    <a:pt x="298" y="10204"/>
                    <a:pt x="298" y="10132"/>
                  </a:cubicBezTo>
                  <a:lnTo>
                    <a:pt x="298" y="8882"/>
                  </a:lnTo>
                  <a:cubicBezTo>
                    <a:pt x="298" y="8775"/>
                    <a:pt x="322" y="8692"/>
                    <a:pt x="358" y="8597"/>
                  </a:cubicBezTo>
                  <a:lnTo>
                    <a:pt x="1120" y="9251"/>
                  </a:lnTo>
                  <a:cubicBezTo>
                    <a:pt x="1227" y="9347"/>
                    <a:pt x="1299" y="9478"/>
                    <a:pt x="1299" y="9620"/>
                  </a:cubicBezTo>
                  <a:lnTo>
                    <a:pt x="1299" y="10132"/>
                  </a:lnTo>
                  <a:cubicBezTo>
                    <a:pt x="1299" y="10216"/>
                    <a:pt x="1370" y="10275"/>
                    <a:pt x="1453" y="10275"/>
                  </a:cubicBezTo>
                  <a:cubicBezTo>
                    <a:pt x="1525" y="10275"/>
                    <a:pt x="1596" y="10204"/>
                    <a:pt x="1596" y="10132"/>
                  </a:cubicBezTo>
                  <a:lnTo>
                    <a:pt x="1596" y="9609"/>
                  </a:lnTo>
                  <a:cubicBezTo>
                    <a:pt x="1596" y="9370"/>
                    <a:pt x="1489" y="9168"/>
                    <a:pt x="1310" y="9001"/>
                  </a:cubicBezTo>
                  <a:lnTo>
                    <a:pt x="513" y="8311"/>
                  </a:lnTo>
                  <a:cubicBezTo>
                    <a:pt x="596" y="8216"/>
                    <a:pt x="715" y="8132"/>
                    <a:pt x="834" y="8085"/>
                  </a:cubicBezTo>
                  <a:lnTo>
                    <a:pt x="1846" y="7739"/>
                  </a:lnTo>
                  <a:cubicBezTo>
                    <a:pt x="2537" y="8775"/>
                    <a:pt x="3251" y="9144"/>
                    <a:pt x="3727" y="9275"/>
                  </a:cubicBezTo>
                  <a:cubicBezTo>
                    <a:pt x="3775" y="9299"/>
                    <a:pt x="3799" y="9299"/>
                    <a:pt x="3846" y="9299"/>
                  </a:cubicBezTo>
                  <a:cubicBezTo>
                    <a:pt x="3894" y="9299"/>
                    <a:pt x="3930" y="9299"/>
                    <a:pt x="3966" y="9275"/>
                  </a:cubicBezTo>
                  <a:cubicBezTo>
                    <a:pt x="4442" y="9144"/>
                    <a:pt x="5156" y="8775"/>
                    <a:pt x="5835" y="7739"/>
                  </a:cubicBezTo>
                  <a:lnTo>
                    <a:pt x="6847" y="8085"/>
                  </a:lnTo>
                  <a:cubicBezTo>
                    <a:pt x="6990" y="8132"/>
                    <a:pt x="7085" y="8216"/>
                    <a:pt x="7180" y="8311"/>
                  </a:cubicBezTo>
                  <a:lnTo>
                    <a:pt x="6371" y="9001"/>
                  </a:lnTo>
                  <a:cubicBezTo>
                    <a:pt x="6192" y="9144"/>
                    <a:pt x="6097" y="9370"/>
                    <a:pt x="6097" y="9609"/>
                  </a:cubicBezTo>
                  <a:lnTo>
                    <a:pt x="6097" y="10120"/>
                  </a:lnTo>
                  <a:cubicBezTo>
                    <a:pt x="6097" y="10204"/>
                    <a:pt x="6168" y="10263"/>
                    <a:pt x="6240" y="10263"/>
                  </a:cubicBezTo>
                  <a:cubicBezTo>
                    <a:pt x="6311" y="10263"/>
                    <a:pt x="6394" y="10192"/>
                    <a:pt x="6394" y="10120"/>
                  </a:cubicBezTo>
                  <a:lnTo>
                    <a:pt x="6394" y="9609"/>
                  </a:lnTo>
                  <a:cubicBezTo>
                    <a:pt x="6394" y="9466"/>
                    <a:pt x="6454" y="9323"/>
                    <a:pt x="6573" y="9239"/>
                  </a:cubicBezTo>
                  <a:lnTo>
                    <a:pt x="7323" y="8585"/>
                  </a:lnTo>
                  <a:cubicBezTo>
                    <a:pt x="7359" y="8668"/>
                    <a:pt x="7383" y="8775"/>
                    <a:pt x="7383" y="8870"/>
                  </a:cubicBezTo>
                  <a:lnTo>
                    <a:pt x="7383" y="10120"/>
                  </a:lnTo>
                  <a:cubicBezTo>
                    <a:pt x="7383" y="10204"/>
                    <a:pt x="7466" y="10263"/>
                    <a:pt x="7537" y="10263"/>
                  </a:cubicBezTo>
                  <a:cubicBezTo>
                    <a:pt x="7609" y="10263"/>
                    <a:pt x="7680" y="10192"/>
                    <a:pt x="7680" y="10120"/>
                  </a:cubicBezTo>
                  <a:lnTo>
                    <a:pt x="7680" y="8870"/>
                  </a:lnTo>
                  <a:cubicBezTo>
                    <a:pt x="7692" y="8406"/>
                    <a:pt x="7395" y="7977"/>
                    <a:pt x="6942" y="7823"/>
                  </a:cubicBezTo>
                  <a:lnTo>
                    <a:pt x="5275" y="7239"/>
                  </a:lnTo>
                  <a:cubicBezTo>
                    <a:pt x="5132" y="7203"/>
                    <a:pt x="5025" y="7084"/>
                    <a:pt x="4978" y="6930"/>
                  </a:cubicBezTo>
                  <a:cubicBezTo>
                    <a:pt x="5740" y="6787"/>
                    <a:pt x="6442" y="6513"/>
                    <a:pt x="6799" y="6382"/>
                  </a:cubicBezTo>
                  <a:cubicBezTo>
                    <a:pt x="6918" y="6334"/>
                    <a:pt x="7002" y="6251"/>
                    <a:pt x="7061" y="6132"/>
                  </a:cubicBezTo>
                  <a:cubicBezTo>
                    <a:pt x="7109" y="6013"/>
                    <a:pt x="7109" y="5894"/>
                    <a:pt x="7061" y="5775"/>
                  </a:cubicBezTo>
                  <a:cubicBezTo>
                    <a:pt x="6942" y="5477"/>
                    <a:pt x="6740" y="4846"/>
                    <a:pt x="6740" y="4013"/>
                  </a:cubicBezTo>
                  <a:lnTo>
                    <a:pt x="6740" y="2882"/>
                  </a:lnTo>
                  <a:cubicBezTo>
                    <a:pt x="6740" y="1286"/>
                    <a:pt x="5442" y="0"/>
                    <a:pt x="3846" y="0"/>
                  </a:cubicBez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56;p61">
              <a:extLst>
                <a:ext uri="{FF2B5EF4-FFF2-40B4-BE49-F238E27FC236}">
                  <a16:creationId xmlns:a16="http://schemas.microsoft.com/office/drawing/2014/main" id="{132F8D27-317B-713D-0025-179C54056F93}"/>
                </a:ext>
              </a:extLst>
            </p:cNvPr>
            <p:cNvSpPr/>
            <p:nvPr/>
          </p:nvSpPr>
          <p:spPr>
            <a:xfrm>
              <a:off x="7611608" y="2891630"/>
              <a:ext cx="20069" cy="9463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5" y="0"/>
                  </a:moveTo>
                  <a:cubicBezTo>
                    <a:pt x="60" y="0"/>
                    <a:pt x="1" y="83"/>
                    <a:pt x="1" y="155"/>
                  </a:cubicBezTo>
                  <a:cubicBezTo>
                    <a:pt x="1" y="226"/>
                    <a:pt x="84" y="298"/>
                    <a:pt x="155" y="298"/>
                  </a:cubicBezTo>
                  <a:lnTo>
                    <a:pt x="477" y="298"/>
                  </a:lnTo>
                  <a:cubicBezTo>
                    <a:pt x="572" y="298"/>
                    <a:pt x="632" y="226"/>
                    <a:pt x="632" y="155"/>
                  </a:cubicBezTo>
                  <a:cubicBezTo>
                    <a:pt x="632" y="83"/>
                    <a:pt x="572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57;p61">
              <a:extLst>
                <a:ext uri="{FF2B5EF4-FFF2-40B4-BE49-F238E27FC236}">
                  <a16:creationId xmlns:a16="http://schemas.microsoft.com/office/drawing/2014/main" id="{24457B66-5C16-075A-AC16-6385FA62E191}"/>
                </a:ext>
              </a:extLst>
            </p:cNvPr>
            <p:cNvSpPr/>
            <p:nvPr/>
          </p:nvSpPr>
          <p:spPr>
            <a:xfrm>
              <a:off x="7673245" y="2891630"/>
              <a:ext cx="19688" cy="9463"/>
            </a:xfrm>
            <a:custGeom>
              <a:avLst/>
              <a:gdLst/>
              <a:ahLst/>
              <a:cxnLst/>
              <a:rect l="l" t="t" r="r" b="b"/>
              <a:pathLst>
                <a:path w="620" h="298" extrusionOk="0">
                  <a:moveTo>
                    <a:pt x="143" y="0"/>
                  </a:moveTo>
                  <a:cubicBezTo>
                    <a:pt x="60" y="0"/>
                    <a:pt x="0" y="83"/>
                    <a:pt x="0" y="155"/>
                  </a:cubicBezTo>
                  <a:cubicBezTo>
                    <a:pt x="0" y="226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6"/>
                    <a:pt x="620" y="155"/>
                  </a:cubicBezTo>
                  <a:cubicBezTo>
                    <a:pt x="620" y="83"/>
                    <a:pt x="54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21523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0A6E-FA5F-B17E-0583-28294CAB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C191E-974C-9B7B-3924-14C0799E5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75568"/>
            <a:ext cx="7704000" cy="338897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The best model we generated has an ROC AUC of 0.73, recall of 0.53, and accuracy of 0.77</a:t>
            </a:r>
          </a:p>
          <a:p>
            <a:pPr>
              <a:lnSpc>
                <a:spcPct val="150000"/>
              </a:lnSpc>
            </a:pPr>
            <a:r>
              <a:rPr lang="en-US"/>
              <a:t>We prioritised maximising recall to identify as many defaulters as possible, as opposed to precision which aims to reduce false positives</a:t>
            </a:r>
          </a:p>
          <a:p>
            <a:pPr lvl="1">
              <a:lnSpc>
                <a:spcPct val="150000"/>
              </a:lnSpc>
            </a:pPr>
            <a:r>
              <a:rPr lang="en-US"/>
              <a:t>This may be adjusted for different businesses according to the business context</a:t>
            </a:r>
          </a:p>
          <a:p>
            <a:pPr>
              <a:lnSpc>
                <a:spcPct val="150000"/>
              </a:lnSpc>
            </a:pPr>
            <a:r>
              <a:rPr lang="en-US"/>
              <a:t>Several of the earlier scorecards that we generated were not nearly as good as what we have now due to </a:t>
            </a:r>
          </a:p>
          <a:p>
            <a:pPr lvl="1">
              <a:lnSpc>
                <a:spcPct val="150000"/>
              </a:lnSpc>
              <a:buSzPts val="1400"/>
            </a:pPr>
            <a:r>
              <a:rPr lang="en-US"/>
              <a:t>Insufficient relevant variables</a:t>
            </a:r>
          </a:p>
          <a:p>
            <a:pPr lvl="1">
              <a:lnSpc>
                <a:spcPct val="150000"/>
              </a:lnSpc>
              <a:buSzPts val="1400"/>
            </a:pPr>
            <a:r>
              <a:rPr lang="en-US"/>
              <a:t>Accidently including correlated variables</a:t>
            </a:r>
          </a:p>
          <a:p>
            <a:pPr>
              <a:lnSpc>
                <a:spcPct val="150000"/>
              </a:lnSpc>
              <a:buSzPts val="1200"/>
            </a:pPr>
            <a:endParaRPr lang="en-US"/>
          </a:p>
          <a:p>
            <a:pPr marL="139700" indent="0">
              <a:lnSpc>
                <a:spcPct val="150000"/>
              </a:lnSpc>
              <a:buNone/>
            </a:pPr>
            <a:endParaRPr lang="en-US"/>
          </a:p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8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508;p33">
            <a:extLst>
              <a:ext uri="{FF2B5EF4-FFF2-40B4-BE49-F238E27FC236}">
                <a16:creationId xmlns:a16="http://schemas.microsoft.com/office/drawing/2014/main" id="{88D15528-A915-CDCF-D854-4DBD49BDA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VARIABLE INFROMATION</a:t>
            </a:r>
            <a:endParaRPr/>
          </a:p>
        </p:txBody>
      </p:sp>
      <p:sp>
        <p:nvSpPr>
          <p:cNvPr id="5" name="Google Shape;1932;p45">
            <a:extLst>
              <a:ext uri="{FF2B5EF4-FFF2-40B4-BE49-F238E27FC236}">
                <a16:creationId xmlns:a16="http://schemas.microsoft.com/office/drawing/2014/main" id="{B2F0674E-8151-B81C-6346-9FE80D560A0C}"/>
              </a:ext>
            </a:extLst>
          </p:cNvPr>
          <p:cNvSpPr txBox="1">
            <a:spLocks/>
          </p:cNvSpPr>
          <p:nvPr/>
        </p:nvSpPr>
        <p:spPr>
          <a:xfrm>
            <a:off x="542696" y="1764144"/>
            <a:ext cx="224763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en-SG" sz="1400"/>
              <a:t>307,511 records</a:t>
            </a:r>
          </a:p>
          <a:p>
            <a:pPr marL="285750" indent="-285750"/>
            <a:r>
              <a:rPr lang="en-SG" sz="1400"/>
              <a:t>122 columns</a:t>
            </a:r>
          </a:p>
        </p:txBody>
      </p:sp>
      <p:sp>
        <p:nvSpPr>
          <p:cNvPr id="14" name="Google Shape;1932;p45">
            <a:extLst>
              <a:ext uri="{FF2B5EF4-FFF2-40B4-BE49-F238E27FC236}">
                <a16:creationId xmlns:a16="http://schemas.microsoft.com/office/drawing/2014/main" id="{C909CDD5-793C-A20C-7112-3D3AAA04DFF5}"/>
              </a:ext>
            </a:extLst>
          </p:cNvPr>
          <p:cNvSpPr txBox="1">
            <a:spLocks/>
          </p:cNvSpPr>
          <p:nvPr/>
        </p:nvSpPr>
        <p:spPr>
          <a:xfrm>
            <a:off x="4816113" y="1760405"/>
            <a:ext cx="1940938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r>
              <a:rPr lang="en-SG" sz="1400"/>
              <a:t>1,716,428 records</a:t>
            </a:r>
          </a:p>
          <a:p>
            <a:pPr marL="285750" indent="-285750"/>
            <a:r>
              <a:rPr lang="en-SG" sz="1400"/>
              <a:t>17 columns</a:t>
            </a:r>
          </a:p>
        </p:txBody>
      </p:sp>
      <p:pic>
        <p:nvPicPr>
          <p:cNvPr id="20" name="Picture 19" descr="A table with text on it&#10;&#10;Description automatically generated">
            <a:extLst>
              <a:ext uri="{FF2B5EF4-FFF2-40B4-BE49-F238E27FC236}">
                <a16:creationId xmlns:a16="http://schemas.microsoft.com/office/drawing/2014/main" id="{B7790D2D-A3F3-944D-7F6B-931A1524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5" y="2428259"/>
            <a:ext cx="4480535" cy="1533544"/>
          </a:xfrm>
          <a:prstGeom prst="rect">
            <a:avLst/>
          </a:prstGeom>
        </p:spPr>
      </p:pic>
      <p:sp>
        <p:nvSpPr>
          <p:cNvPr id="21" name="Google Shape;1929;p45">
            <a:extLst>
              <a:ext uri="{FF2B5EF4-FFF2-40B4-BE49-F238E27FC236}">
                <a16:creationId xmlns:a16="http://schemas.microsoft.com/office/drawing/2014/main" id="{C87302E4-79E0-9DDB-A78B-8DDFA5272FBC}"/>
              </a:ext>
            </a:extLst>
          </p:cNvPr>
          <p:cNvSpPr txBox="1">
            <a:spLocks/>
          </p:cNvSpPr>
          <p:nvPr/>
        </p:nvSpPr>
        <p:spPr>
          <a:xfrm>
            <a:off x="791612" y="1323460"/>
            <a:ext cx="1928778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SG" sz="1600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Application Data</a:t>
            </a:r>
          </a:p>
        </p:txBody>
      </p:sp>
      <p:sp>
        <p:nvSpPr>
          <p:cNvPr id="22" name="Google Shape;1929;p45">
            <a:extLst>
              <a:ext uri="{FF2B5EF4-FFF2-40B4-BE49-F238E27FC236}">
                <a16:creationId xmlns:a16="http://schemas.microsoft.com/office/drawing/2014/main" id="{EDCABA47-E7C8-9314-9260-3B4606F9CDE2}"/>
              </a:ext>
            </a:extLst>
          </p:cNvPr>
          <p:cNvSpPr txBox="1">
            <a:spLocks/>
          </p:cNvSpPr>
          <p:nvPr/>
        </p:nvSpPr>
        <p:spPr>
          <a:xfrm>
            <a:off x="4932828" y="1323479"/>
            <a:ext cx="1928778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SG" sz="16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Bureau Data</a:t>
            </a:r>
          </a:p>
        </p:txBody>
      </p:sp>
      <p:pic>
        <p:nvPicPr>
          <p:cNvPr id="25" name="Picture 24" descr="A screenshot of a credit card&#10;&#10;Description automatically generated">
            <a:extLst>
              <a:ext uri="{FF2B5EF4-FFF2-40B4-BE49-F238E27FC236}">
                <a16:creationId xmlns:a16="http://schemas.microsoft.com/office/drawing/2014/main" id="{BF3948AD-2700-B624-5A78-EBD9CD2E9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37" y="2428259"/>
            <a:ext cx="4316938" cy="18195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8E04A8-A14E-9960-A21E-C7EAE98343C4}"/>
              </a:ext>
            </a:extLst>
          </p:cNvPr>
          <p:cNvSpPr txBox="1"/>
          <p:nvPr/>
        </p:nvSpPr>
        <p:spPr>
          <a:xfrm>
            <a:off x="699247" y="15419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Google Shape;1908;p44">
            <a:extLst>
              <a:ext uri="{FF2B5EF4-FFF2-40B4-BE49-F238E27FC236}">
                <a16:creationId xmlns:a16="http://schemas.microsoft.com/office/drawing/2014/main" id="{7FAE65EF-07E5-82D6-9920-5B44713B39CC}"/>
              </a:ext>
            </a:extLst>
          </p:cNvPr>
          <p:cNvSpPr/>
          <p:nvPr/>
        </p:nvSpPr>
        <p:spPr>
          <a:xfrm>
            <a:off x="488577" y="1391534"/>
            <a:ext cx="225953" cy="225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08;p44">
            <a:extLst>
              <a:ext uri="{FF2B5EF4-FFF2-40B4-BE49-F238E27FC236}">
                <a16:creationId xmlns:a16="http://schemas.microsoft.com/office/drawing/2014/main" id="{DE7D96B2-3831-C5F0-22D4-8044FB1C9D57}"/>
              </a:ext>
            </a:extLst>
          </p:cNvPr>
          <p:cNvSpPr/>
          <p:nvPr/>
        </p:nvSpPr>
        <p:spPr>
          <a:xfrm>
            <a:off x="4590160" y="1391533"/>
            <a:ext cx="225953" cy="22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48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6" name="Google Shape;1686;p37"/>
          <p:cNvGrpSpPr/>
          <p:nvPr/>
        </p:nvGrpSpPr>
        <p:grpSpPr>
          <a:xfrm>
            <a:off x="6678301" y="502525"/>
            <a:ext cx="2906966" cy="4764365"/>
            <a:chOff x="6678301" y="502525"/>
            <a:chExt cx="2906966" cy="4764365"/>
          </a:xfrm>
        </p:grpSpPr>
        <p:grpSp>
          <p:nvGrpSpPr>
            <p:cNvPr id="1687" name="Google Shape;1687;p37"/>
            <p:cNvGrpSpPr/>
            <p:nvPr/>
          </p:nvGrpSpPr>
          <p:grpSpPr>
            <a:xfrm>
              <a:off x="6678301" y="4290119"/>
              <a:ext cx="1312462" cy="976771"/>
              <a:chOff x="5951675" y="3577056"/>
              <a:chExt cx="1387821" cy="1032855"/>
            </a:xfrm>
          </p:grpSpPr>
          <p:sp>
            <p:nvSpPr>
              <p:cNvPr id="1688" name="Google Shape;1688;p37"/>
              <p:cNvSpPr/>
              <p:nvPr/>
            </p:nvSpPr>
            <p:spPr>
              <a:xfrm>
                <a:off x="5951675" y="3812955"/>
                <a:ext cx="737887" cy="79695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4277" extrusionOk="0">
                    <a:moveTo>
                      <a:pt x="1146" y="4276"/>
                    </a:moveTo>
                    <a:cubicBezTo>
                      <a:pt x="499" y="4276"/>
                      <a:pt x="0" y="3749"/>
                      <a:pt x="0" y="3130"/>
                    </a:cubicBezTo>
                    <a:cubicBezTo>
                      <a:pt x="0" y="2666"/>
                      <a:pt x="267" y="2286"/>
                      <a:pt x="675" y="2110"/>
                    </a:cubicBezTo>
                    <a:cubicBezTo>
                      <a:pt x="647" y="2019"/>
                      <a:pt x="619" y="1899"/>
                      <a:pt x="619" y="1815"/>
                    </a:cubicBezTo>
                    <a:cubicBezTo>
                      <a:pt x="619" y="1372"/>
                      <a:pt x="907" y="1020"/>
                      <a:pt x="1322" y="936"/>
                    </a:cubicBezTo>
                    <a:cubicBezTo>
                      <a:pt x="1294" y="844"/>
                      <a:pt x="1294" y="788"/>
                      <a:pt x="1294" y="703"/>
                    </a:cubicBezTo>
                    <a:cubicBezTo>
                      <a:pt x="1294" y="317"/>
                      <a:pt x="1611" y="0"/>
                      <a:pt x="1997" y="0"/>
                    </a:cubicBezTo>
                    <a:cubicBezTo>
                      <a:pt x="2377" y="0"/>
                      <a:pt x="2701" y="317"/>
                      <a:pt x="2701" y="703"/>
                    </a:cubicBezTo>
                    <a:cubicBezTo>
                      <a:pt x="2701" y="788"/>
                      <a:pt x="2701" y="844"/>
                      <a:pt x="2666" y="936"/>
                    </a:cubicBezTo>
                    <a:cubicBezTo>
                      <a:pt x="3052" y="1055"/>
                      <a:pt x="3341" y="1407"/>
                      <a:pt x="3341" y="1815"/>
                    </a:cubicBezTo>
                    <a:cubicBezTo>
                      <a:pt x="3341" y="1899"/>
                      <a:pt x="3313" y="2019"/>
                      <a:pt x="3284" y="2110"/>
                    </a:cubicBezTo>
                    <a:cubicBezTo>
                      <a:pt x="3692" y="2286"/>
                      <a:pt x="3960" y="2666"/>
                      <a:pt x="3960" y="3130"/>
                    </a:cubicBezTo>
                    <a:cubicBezTo>
                      <a:pt x="3960" y="3749"/>
                      <a:pt x="3460" y="4276"/>
                      <a:pt x="2813" y="42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7"/>
              <p:cNvSpPr/>
              <p:nvPr/>
            </p:nvSpPr>
            <p:spPr>
              <a:xfrm>
                <a:off x="6377448" y="3577056"/>
                <a:ext cx="962048" cy="103285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5543" extrusionOk="0">
                    <a:moveTo>
                      <a:pt x="1499" y="5542"/>
                    </a:moveTo>
                    <a:cubicBezTo>
                      <a:pt x="676" y="5542"/>
                      <a:pt x="1" y="4867"/>
                      <a:pt x="1" y="4044"/>
                    </a:cubicBezTo>
                    <a:cubicBezTo>
                      <a:pt x="1" y="3460"/>
                      <a:pt x="352" y="2961"/>
                      <a:pt x="880" y="2729"/>
                    </a:cubicBezTo>
                    <a:cubicBezTo>
                      <a:pt x="824" y="2609"/>
                      <a:pt x="796" y="2462"/>
                      <a:pt x="796" y="2349"/>
                    </a:cubicBezTo>
                    <a:cubicBezTo>
                      <a:pt x="796" y="1794"/>
                      <a:pt x="1203" y="1322"/>
                      <a:pt x="1731" y="1203"/>
                    </a:cubicBezTo>
                    <a:cubicBezTo>
                      <a:pt x="1703" y="1118"/>
                      <a:pt x="1675" y="999"/>
                      <a:pt x="1675" y="879"/>
                    </a:cubicBezTo>
                    <a:cubicBezTo>
                      <a:pt x="1675" y="387"/>
                      <a:pt x="2083" y="0"/>
                      <a:pt x="2582" y="0"/>
                    </a:cubicBezTo>
                    <a:cubicBezTo>
                      <a:pt x="3109" y="0"/>
                      <a:pt x="3517" y="387"/>
                      <a:pt x="3517" y="879"/>
                    </a:cubicBezTo>
                    <a:cubicBezTo>
                      <a:pt x="3517" y="999"/>
                      <a:pt x="3489" y="1118"/>
                      <a:pt x="3461" y="1203"/>
                    </a:cubicBezTo>
                    <a:cubicBezTo>
                      <a:pt x="3960" y="1351"/>
                      <a:pt x="4340" y="1822"/>
                      <a:pt x="4340" y="2349"/>
                    </a:cubicBezTo>
                    <a:cubicBezTo>
                      <a:pt x="4340" y="2462"/>
                      <a:pt x="4312" y="2609"/>
                      <a:pt x="4284" y="2729"/>
                    </a:cubicBezTo>
                    <a:cubicBezTo>
                      <a:pt x="4811" y="2961"/>
                      <a:pt x="5163" y="3460"/>
                      <a:pt x="5163" y="4044"/>
                    </a:cubicBezTo>
                    <a:cubicBezTo>
                      <a:pt x="5163" y="4867"/>
                      <a:pt x="4488" y="5542"/>
                      <a:pt x="3637" y="55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104775" dir="828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37"/>
            <p:cNvGrpSpPr/>
            <p:nvPr/>
          </p:nvGrpSpPr>
          <p:grpSpPr>
            <a:xfrm>
              <a:off x="7601086" y="1910212"/>
              <a:ext cx="1984181" cy="3233330"/>
              <a:chOff x="525125" y="1486050"/>
              <a:chExt cx="2124163" cy="3461439"/>
            </a:xfrm>
          </p:grpSpPr>
          <p:sp>
            <p:nvSpPr>
              <p:cNvPr id="1691" name="Google Shape;1691;p37"/>
              <p:cNvSpPr/>
              <p:nvPr/>
            </p:nvSpPr>
            <p:spPr>
              <a:xfrm>
                <a:off x="2089519" y="1606352"/>
                <a:ext cx="464572" cy="3341135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0379" extrusionOk="0">
                    <a:moveTo>
                      <a:pt x="4044" y="1"/>
                    </a:moveTo>
                    <a:lnTo>
                      <a:pt x="0" y="7533"/>
                    </a:lnTo>
                    <a:lnTo>
                      <a:pt x="0" y="50378"/>
                    </a:lnTo>
                    <a:lnTo>
                      <a:pt x="7005" y="50378"/>
                    </a:lnTo>
                    <a:lnTo>
                      <a:pt x="7005" y="83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7"/>
              <p:cNvSpPr/>
              <p:nvPr/>
            </p:nvSpPr>
            <p:spPr>
              <a:xfrm>
                <a:off x="2250873" y="2667452"/>
                <a:ext cx="174952" cy="392813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23" extrusionOk="0">
                    <a:moveTo>
                      <a:pt x="1" y="1"/>
                    </a:moveTo>
                    <a:lnTo>
                      <a:pt x="2638" y="64"/>
                    </a:lnTo>
                    <a:lnTo>
                      <a:pt x="2638" y="5923"/>
                    </a:lnTo>
                    <a:lnTo>
                      <a:pt x="1" y="58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7"/>
              <p:cNvSpPr/>
              <p:nvPr/>
            </p:nvSpPr>
            <p:spPr>
              <a:xfrm>
                <a:off x="2369318" y="2671697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7"/>
              <p:cNvSpPr/>
              <p:nvPr/>
            </p:nvSpPr>
            <p:spPr>
              <a:xfrm>
                <a:off x="653386" y="1524780"/>
                <a:ext cx="1436226" cy="3422709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1609" extrusionOk="0">
                    <a:moveTo>
                      <a:pt x="1" y="51608"/>
                    </a:moveTo>
                    <a:lnTo>
                      <a:pt x="21655" y="51608"/>
                    </a:lnTo>
                    <a:lnTo>
                      <a:pt x="21655" y="0"/>
                    </a:lnTo>
                    <a:lnTo>
                      <a:pt x="6035" y="0"/>
                    </a:lnTo>
                    <a:lnTo>
                      <a:pt x="1" y="938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7"/>
              <p:cNvSpPr/>
              <p:nvPr/>
            </p:nvSpPr>
            <p:spPr>
              <a:xfrm>
                <a:off x="1502266" y="2648353"/>
                <a:ext cx="359720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5480" extrusionOk="0">
                    <a:moveTo>
                      <a:pt x="1" y="5479"/>
                    </a:moveTo>
                    <a:lnTo>
                      <a:pt x="5423" y="5479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7"/>
              <p:cNvSpPr/>
              <p:nvPr/>
            </p:nvSpPr>
            <p:spPr>
              <a:xfrm>
                <a:off x="1537283" y="2648353"/>
                <a:ext cx="324703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5480" extrusionOk="0">
                    <a:moveTo>
                      <a:pt x="0" y="5479"/>
                    </a:moveTo>
                    <a:lnTo>
                      <a:pt x="4895" y="5479"/>
                    </a:lnTo>
                    <a:lnTo>
                      <a:pt x="489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7"/>
              <p:cNvSpPr/>
              <p:nvPr/>
            </p:nvSpPr>
            <p:spPr>
              <a:xfrm>
                <a:off x="653386" y="4570469"/>
                <a:ext cx="1436226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5684" extrusionOk="0">
                    <a:moveTo>
                      <a:pt x="1" y="5683"/>
                    </a:moveTo>
                    <a:lnTo>
                      <a:pt x="21655" y="5683"/>
                    </a:lnTo>
                    <a:lnTo>
                      <a:pt x="2165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7"/>
              <p:cNvSpPr/>
              <p:nvPr/>
            </p:nvSpPr>
            <p:spPr>
              <a:xfrm>
                <a:off x="2089519" y="4570469"/>
                <a:ext cx="464572" cy="376963"/>
              </a:xfrm>
              <a:custGeom>
                <a:avLst/>
                <a:gdLst/>
                <a:ahLst/>
                <a:cxnLst/>
                <a:rect l="l" t="t" r="r" b="b"/>
                <a:pathLst>
                  <a:path w="7005" h="5684" extrusionOk="0">
                    <a:moveTo>
                      <a:pt x="0" y="5683"/>
                    </a:moveTo>
                    <a:lnTo>
                      <a:pt x="7005" y="5683"/>
                    </a:lnTo>
                    <a:lnTo>
                      <a:pt x="700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E9DC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7"/>
              <p:cNvSpPr/>
              <p:nvPr/>
            </p:nvSpPr>
            <p:spPr>
              <a:xfrm>
                <a:off x="880527" y="2648353"/>
                <a:ext cx="357796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480" extrusionOk="0">
                    <a:moveTo>
                      <a:pt x="1" y="5479"/>
                    </a:moveTo>
                    <a:lnTo>
                      <a:pt x="5395" y="5479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7"/>
              <p:cNvSpPr/>
              <p:nvPr/>
            </p:nvSpPr>
            <p:spPr>
              <a:xfrm>
                <a:off x="907586" y="2648353"/>
                <a:ext cx="330738" cy="363434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5480" extrusionOk="0">
                    <a:moveTo>
                      <a:pt x="1" y="5479"/>
                    </a:moveTo>
                    <a:lnTo>
                      <a:pt x="4987" y="5479"/>
                    </a:lnTo>
                    <a:lnTo>
                      <a:pt x="4987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7"/>
              <p:cNvSpPr/>
              <p:nvPr/>
            </p:nvSpPr>
            <p:spPr>
              <a:xfrm>
                <a:off x="526982" y="4801325"/>
                <a:ext cx="2120449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31973" h="2203" extrusionOk="0">
                    <a:moveTo>
                      <a:pt x="1" y="2202"/>
                    </a:moveTo>
                    <a:lnTo>
                      <a:pt x="31973" y="2202"/>
                    </a:lnTo>
                    <a:lnTo>
                      <a:pt x="3197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7"/>
              <p:cNvSpPr/>
              <p:nvPr/>
            </p:nvSpPr>
            <p:spPr>
              <a:xfrm>
                <a:off x="2157562" y="4801325"/>
                <a:ext cx="489840" cy="146103"/>
              </a:xfrm>
              <a:custGeom>
                <a:avLst/>
                <a:gdLst/>
                <a:ahLst/>
                <a:cxnLst/>
                <a:rect l="l" t="t" r="r" b="b"/>
                <a:pathLst>
                  <a:path w="7386" h="2203" extrusionOk="0">
                    <a:moveTo>
                      <a:pt x="1" y="2202"/>
                    </a:moveTo>
                    <a:lnTo>
                      <a:pt x="7386" y="2202"/>
                    </a:lnTo>
                    <a:lnTo>
                      <a:pt x="738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7"/>
              <p:cNvSpPr/>
              <p:nvPr/>
            </p:nvSpPr>
            <p:spPr>
              <a:xfrm>
                <a:off x="1096462" y="3635308"/>
                <a:ext cx="520612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7850" h="13159" extrusionOk="0">
                    <a:moveTo>
                      <a:pt x="1" y="13159"/>
                    </a:moveTo>
                    <a:lnTo>
                      <a:pt x="7850" y="13159"/>
                    </a:lnTo>
                    <a:lnTo>
                      <a:pt x="785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7"/>
              <p:cNvSpPr/>
              <p:nvPr/>
            </p:nvSpPr>
            <p:spPr>
              <a:xfrm>
                <a:off x="1158536" y="3635308"/>
                <a:ext cx="458536" cy="872705"/>
              </a:xfrm>
              <a:custGeom>
                <a:avLst/>
                <a:gdLst/>
                <a:ahLst/>
                <a:cxnLst/>
                <a:rect l="l" t="t" r="r" b="b"/>
                <a:pathLst>
                  <a:path w="6914" h="13159" extrusionOk="0">
                    <a:moveTo>
                      <a:pt x="0" y="13159"/>
                    </a:moveTo>
                    <a:lnTo>
                      <a:pt x="6914" y="13159"/>
                    </a:lnTo>
                    <a:lnTo>
                      <a:pt x="69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7"/>
              <p:cNvSpPr/>
              <p:nvPr/>
            </p:nvSpPr>
            <p:spPr>
              <a:xfrm>
                <a:off x="1214973" y="3693603"/>
                <a:ext cx="308852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657" h="1731" extrusionOk="0">
                    <a:moveTo>
                      <a:pt x="0" y="1731"/>
                    </a:moveTo>
                    <a:lnTo>
                      <a:pt x="4656" y="1731"/>
                    </a:lnTo>
                    <a:lnTo>
                      <a:pt x="46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7"/>
              <p:cNvSpPr/>
              <p:nvPr/>
            </p:nvSpPr>
            <p:spPr>
              <a:xfrm>
                <a:off x="1251780" y="3693603"/>
                <a:ext cx="272045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1731" extrusionOk="0">
                    <a:moveTo>
                      <a:pt x="1" y="1731"/>
                    </a:moveTo>
                    <a:lnTo>
                      <a:pt x="4101" y="1731"/>
                    </a:lnTo>
                    <a:lnTo>
                      <a:pt x="410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7"/>
              <p:cNvSpPr/>
              <p:nvPr/>
            </p:nvSpPr>
            <p:spPr>
              <a:xfrm>
                <a:off x="1055476" y="3553670"/>
                <a:ext cx="600793" cy="81706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1232" extrusionOk="0">
                    <a:moveTo>
                      <a:pt x="0" y="1"/>
                    </a:moveTo>
                    <a:lnTo>
                      <a:pt x="9059" y="1"/>
                    </a:lnTo>
                    <a:lnTo>
                      <a:pt x="9059" y="1231"/>
                    </a:lnTo>
                    <a:lnTo>
                      <a:pt x="0" y="12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7"/>
              <p:cNvSpPr/>
              <p:nvPr/>
            </p:nvSpPr>
            <p:spPr>
              <a:xfrm>
                <a:off x="1306361" y="4504217"/>
                <a:ext cx="310709" cy="297180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4481" extrusionOk="0">
                    <a:moveTo>
                      <a:pt x="3046" y="1"/>
                    </a:moveTo>
                    <a:lnTo>
                      <a:pt x="3046" y="1555"/>
                    </a:lnTo>
                    <a:lnTo>
                      <a:pt x="1407" y="1555"/>
                    </a:lnTo>
                    <a:lnTo>
                      <a:pt x="1407" y="2990"/>
                    </a:lnTo>
                    <a:lnTo>
                      <a:pt x="113" y="2990"/>
                    </a:lnTo>
                    <a:lnTo>
                      <a:pt x="113" y="4481"/>
                    </a:lnTo>
                    <a:lnTo>
                      <a:pt x="1" y="4481"/>
                    </a:lnTo>
                    <a:lnTo>
                      <a:pt x="4685" y="4481"/>
                    </a:lnTo>
                    <a:lnTo>
                      <a:pt x="4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7"/>
              <p:cNvSpPr/>
              <p:nvPr/>
            </p:nvSpPr>
            <p:spPr>
              <a:xfrm>
                <a:off x="859107" y="4702444"/>
                <a:ext cx="454823" cy="98949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492" extrusionOk="0">
                    <a:moveTo>
                      <a:pt x="1702" y="1"/>
                    </a:moveTo>
                    <a:lnTo>
                      <a:pt x="1702" y="1"/>
                    </a:lnTo>
                    <a:lnTo>
                      <a:pt x="0" y="1"/>
                    </a:lnTo>
                    <a:lnTo>
                      <a:pt x="0" y="1492"/>
                    </a:lnTo>
                    <a:lnTo>
                      <a:pt x="6857" y="1492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7"/>
              <p:cNvSpPr/>
              <p:nvPr/>
            </p:nvSpPr>
            <p:spPr>
              <a:xfrm>
                <a:off x="971981" y="4607342"/>
                <a:ext cx="427764" cy="95169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1435" extrusionOk="0">
                    <a:moveTo>
                      <a:pt x="0" y="0"/>
                    </a:moveTo>
                    <a:lnTo>
                      <a:pt x="0" y="1435"/>
                    </a:lnTo>
                    <a:lnTo>
                      <a:pt x="6449" y="1435"/>
                    </a:lnTo>
                    <a:lnTo>
                      <a:pt x="6449" y="0"/>
                    </a:ln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1057333" y="4504217"/>
                <a:ext cx="451109" cy="103194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1556" extrusionOk="0">
                    <a:moveTo>
                      <a:pt x="0" y="1555"/>
                    </a:moveTo>
                    <a:lnTo>
                      <a:pt x="6801" y="1555"/>
                    </a:lnTo>
                    <a:lnTo>
                      <a:pt x="680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>
                <a:off x="1485023" y="4104049"/>
                <a:ext cx="87277" cy="87277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316" extrusionOk="0">
                    <a:moveTo>
                      <a:pt x="1316" y="640"/>
                    </a:moveTo>
                    <a:cubicBezTo>
                      <a:pt x="1316" y="1020"/>
                      <a:pt x="1027" y="1316"/>
                      <a:pt x="676" y="1316"/>
                    </a:cubicBezTo>
                    <a:cubicBezTo>
                      <a:pt x="296" y="1316"/>
                      <a:pt x="0" y="1020"/>
                      <a:pt x="0" y="640"/>
                    </a:cubicBezTo>
                    <a:cubicBezTo>
                      <a:pt x="0" y="289"/>
                      <a:pt x="296" y="0"/>
                      <a:pt x="676" y="0"/>
                    </a:cubicBezTo>
                    <a:cubicBezTo>
                      <a:pt x="1027" y="0"/>
                      <a:pt x="1316" y="289"/>
                      <a:pt x="1316" y="6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7"/>
              <p:cNvSpPr/>
              <p:nvPr/>
            </p:nvSpPr>
            <p:spPr>
              <a:xfrm>
                <a:off x="2386628" y="2671697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7"/>
              <p:cNvSpPr/>
              <p:nvPr/>
            </p:nvSpPr>
            <p:spPr>
              <a:xfrm>
                <a:off x="2250873" y="3289655"/>
                <a:ext cx="174952" cy="392349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5916" extrusionOk="0">
                    <a:moveTo>
                      <a:pt x="1" y="1"/>
                    </a:moveTo>
                    <a:lnTo>
                      <a:pt x="2638" y="85"/>
                    </a:lnTo>
                    <a:lnTo>
                      <a:pt x="2638" y="5916"/>
                    </a:lnTo>
                    <a:lnTo>
                      <a:pt x="1" y="58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7"/>
              <p:cNvSpPr/>
              <p:nvPr/>
            </p:nvSpPr>
            <p:spPr>
              <a:xfrm>
                <a:off x="2369318" y="3293435"/>
                <a:ext cx="5650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859" extrusionOk="0">
                    <a:moveTo>
                      <a:pt x="1" y="5831"/>
                    </a:moveTo>
                    <a:lnTo>
                      <a:pt x="852" y="5859"/>
                    </a:lnTo>
                    <a:lnTo>
                      <a:pt x="852" y="2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7"/>
              <p:cNvSpPr/>
              <p:nvPr/>
            </p:nvSpPr>
            <p:spPr>
              <a:xfrm>
                <a:off x="2386628" y="3293435"/>
                <a:ext cx="39195" cy="388569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859" extrusionOk="0">
                    <a:moveTo>
                      <a:pt x="0" y="5831"/>
                    </a:moveTo>
                    <a:lnTo>
                      <a:pt x="591" y="5859"/>
                    </a:lnTo>
                    <a:lnTo>
                      <a:pt x="591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7"/>
              <p:cNvSpPr/>
              <p:nvPr/>
            </p:nvSpPr>
            <p:spPr>
              <a:xfrm>
                <a:off x="880527" y="2648353"/>
                <a:ext cx="357796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1731" extrusionOk="0">
                    <a:moveTo>
                      <a:pt x="1" y="1731"/>
                    </a:moveTo>
                    <a:lnTo>
                      <a:pt x="5395" y="1731"/>
                    </a:lnTo>
                    <a:lnTo>
                      <a:pt x="539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7"/>
              <p:cNvSpPr/>
              <p:nvPr/>
            </p:nvSpPr>
            <p:spPr>
              <a:xfrm>
                <a:off x="843721" y="3005612"/>
                <a:ext cx="433335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34" h="1499" extrusionOk="0">
                    <a:moveTo>
                      <a:pt x="0" y="1499"/>
                    </a:moveTo>
                    <a:lnTo>
                      <a:pt x="6534" y="1499"/>
                    </a:lnTo>
                    <a:lnTo>
                      <a:pt x="653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7"/>
              <p:cNvSpPr/>
              <p:nvPr/>
            </p:nvSpPr>
            <p:spPr>
              <a:xfrm>
                <a:off x="1502266" y="2648353"/>
                <a:ext cx="35972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731" extrusionOk="0">
                    <a:moveTo>
                      <a:pt x="1" y="1731"/>
                    </a:moveTo>
                    <a:lnTo>
                      <a:pt x="5423" y="1731"/>
                    </a:lnTo>
                    <a:lnTo>
                      <a:pt x="5423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7"/>
              <p:cNvSpPr/>
              <p:nvPr/>
            </p:nvSpPr>
            <p:spPr>
              <a:xfrm>
                <a:off x="1467316" y="3005612"/>
                <a:ext cx="431478" cy="99414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499" extrusionOk="0">
                    <a:moveTo>
                      <a:pt x="0" y="1499"/>
                    </a:moveTo>
                    <a:lnTo>
                      <a:pt x="6506" y="1499"/>
                    </a:lnTo>
                    <a:lnTo>
                      <a:pt x="650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7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rgbClr val="C556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7"/>
              <p:cNvSpPr/>
              <p:nvPr/>
            </p:nvSpPr>
            <p:spPr>
              <a:xfrm>
                <a:off x="525125" y="1486050"/>
                <a:ext cx="2124163" cy="773424"/>
              </a:xfrm>
              <a:custGeom>
                <a:avLst/>
                <a:gdLst/>
                <a:ahLst/>
                <a:cxnLst/>
                <a:rect l="l" t="t" r="r" b="b"/>
                <a:pathLst>
                  <a:path w="32029" h="11662" extrusionOk="0">
                    <a:moveTo>
                      <a:pt x="32029" y="10930"/>
                    </a:moveTo>
                    <a:lnTo>
                      <a:pt x="27893" y="0"/>
                    </a:lnTo>
                    <a:lnTo>
                      <a:pt x="6415" y="0"/>
                    </a:lnTo>
                    <a:lnTo>
                      <a:pt x="1" y="10817"/>
                    </a:lnTo>
                    <a:lnTo>
                      <a:pt x="493" y="11661"/>
                    </a:lnTo>
                    <a:lnTo>
                      <a:pt x="22330" y="11661"/>
                    </a:lnTo>
                    <a:lnTo>
                      <a:pt x="27633" y="1815"/>
                    </a:lnTo>
                    <a:lnTo>
                      <a:pt x="31150" y="11661"/>
                    </a:lnTo>
                    <a:lnTo>
                      <a:pt x="31649" y="116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7"/>
              <p:cNvSpPr/>
              <p:nvPr/>
            </p:nvSpPr>
            <p:spPr>
              <a:xfrm>
                <a:off x="525125" y="1486050"/>
                <a:ext cx="1849930" cy="717450"/>
              </a:xfrm>
              <a:custGeom>
                <a:avLst/>
                <a:gdLst/>
                <a:ahLst/>
                <a:cxnLst/>
                <a:rect l="l" t="t" r="r" b="b"/>
                <a:pathLst>
                  <a:path w="27894" h="10818" extrusionOk="0">
                    <a:moveTo>
                      <a:pt x="27893" y="0"/>
                    </a:moveTo>
                    <a:lnTo>
                      <a:pt x="6415" y="0"/>
                    </a:lnTo>
                    <a:lnTo>
                      <a:pt x="1" y="10817"/>
                    </a:lnTo>
                    <a:lnTo>
                      <a:pt x="21943" y="1081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7"/>
              <p:cNvSpPr/>
              <p:nvPr/>
            </p:nvSpPr>
            <p:spPr>
              <a:xfrm>
                <a:off x="2355789" y="1579360"/>
                <a:ext cx="268264" cy="680112"/>
              </a:xfrm>
              <a:custGeom>
                <a:avLst/>
                <a:gdLst/>
                <a:ahLst/>
                <a:cxnLst/>
                <a:rect l="l" t="t" r="r" b="b"/>
                <a:pathLst>
                  <a:path w="4045" h="10255" extrusionOk="0">
                    <a:moveTo>
                      <a:pt x="4045" y="10254"/>
                    </a:moveTo>
                    <a:lnTo>
                      <a:pt x="261" y="0"/>
                    </a:lnTo>
                    <a:lnTo>
                      <a:pt x="1" y="471"/>
                    </a:lnTo>
                    <a:lnTo>
                      <a:pt x="2990" y="8707"/>
                    </a:lnTo>
                    <a:lnTo>
                      <a:pt x="2990" y="10254"/>
                    </a:lnTo>
                    <a:lnTo>
                      <a:pt x="3630" y="10254"/>
                    </a:lnTo>
                    <a:lnTo>
                      <a:pt x="3630" y="1025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25" name="Google Shape;1725;p37"/>
              <p:cNvGrpSpPr/>
              <p:nvPr/>
            </p:nvGrpSpPr>
            <p:grpSpPr>
              <a:xfrm>
                <a:off x="973439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1726" name="Google Shape;1726;p37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37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8" name="Google Shape;1728;p37"/>
              <p:cNvGrpSpPr/>
              <p:nvPr/>
            </p:nvGrpSpPr>
            <p:grpSpPr>
              <a:xfrm>
                <a:off x="1640414" y="2819098"/>
                <a:ext cx="174934" cy="130542"/>
                <a:chOff x="2714005" y="3446776"/>
                <a:chExt cx="330750" cy="246818"/>
              </a:xfrm>
            </p:grpSpPr>
            <p:sp>
              <p:nvSpPr>
                <p:cNvPr id="1729" name="Google Shape;1729;p37"/>
                <p:cNvSpPr/>
                <p:nvPr/>
              </p:nvSpPr>
              <p:spPr>
                <a:xfrm>
                  <a:off x="271400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37"/>
                <p:cNvSpPr/>
                <p:nvPr/>
              </p:nvSpPr>
              <p:spPr>
                <a:xfrm>
                  <a:off x="2821035" y="3446776"/>
                  <a:ext cx="223720" cy="246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" h="1103" extrusionOk="0">
                      <a:moveTo>
                        <a:pt x="923" y="0"/>
                      </a:moveTo>
                      <a:cubicBezTo>
                        <a:pt x="897" y="0"/>
                        <a:pt x="868" y="14"/>
                        <a:pt x="852" y="47"/>
                      </a:cubicBezTo>
                      <a:lnTo>
                        <a:pt x="36" y="990"/>
                      </a:lnTo>
                      <a:cubicBezTo>
                        <a:pt x="1" y="1018"/>
                        <a:pt x="1" y="1074"/>
                        <a:pt x="36" y="1102"/>
                      </a:cubicBezTo>
                      <a:lnTo>
                        <a:pt x="92" y="1102"/>
                      </a:lnTo>
                      <a:cubicBezTo>
                        <a:pt x="120" y="1102"/>
                        <a:pt x="120" y="1102"/>
                        <a:pt x="148" y="1074"/>
                      </a:cubicBezTo>
                      <a:lnTo>
                        <a:pt x="971" y="139"/>
                      </a:lnTo>
                      <a:cubicBezTo>
                        <a:pt x="999" y="110"/>
                        <a:pt x="999" y="47"/>
                        <a:pt x="971" y="19"/>
                      </a:cubicBezTo>
                      <a:cubicBezTo>
                        <a:pt x="960" y="7"/>
                        <a:pt x="942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4E4958">
                    <a:alpha val="16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31" name="Google Shape;1731;p37"/>
            <p:cNvSpPr/>
            <p:nvPr/>
          </p:nvSpPr>
          <p:spPr>
            <a:xfrm>
              <a:off x="8040900" y="502525"/>
              <a:ext cx="840952" cy="1162694"/>
            </a:xfrm>
            <a:custGeom>
              <a:avLst/>
              <a:gdLst/>
              <a:ahLst/>
              <a:cxnLst/>
              <a:rect l="l" t="t" r="r" b="b"/>
              <a:pathLst>
                <a:path w="12864" h="17785" extrusionOk="0">
                  <a:moveTo>
                    <a:pt x="6478" y="3219"/>
                  </a:moveTo>
                  <a:cubicBezTo>
                    <a:pt x="8152" y="3219"/>
                    <a:pt x="9495" y="4569"/>
                    <a:pt x="9495" y="6243"/>
                  </a:cubicBezTo>
                  <a:cubicBezTo>
                    <a:pt x="9495" y="7910"/>
                    <a:pt x="8116" y="9260"/>
                    <a:pt x="6450" y="9260"/>
                  </a:cubicBezTo>
                  <a:cubicBezTo>
                    <a:pt x="4811" y="9260"/>
                    <a:pt x="3461" y="7882"/>
                    <a:pt x="3461" y="6243"/>
                  </a:cubicBezTo>
                  <a:cubicBezTo>
                    <a:pt x="3461" y="4569"/>
                    <a:pt x="4811" y="3219"/>
                    <a:pt x="6478" y="3219"/>
                  </a:cubicBezTo>
                  <a:close/>
                  <a:moveTo>
                    <a:pt x="6470" y="1"/>
                  </a:moveTo>
                  <a:cubicBezTo>
                    <a:pt x="4106" y="1"/>
                    <a:pt x="1916" y="1340"/>
                    <a:pt x="880" y="3458"/>
                  </a:cubicBezTo>
                  <a:cubicBezTo>
                    <a:pt x="148" y="4949"/>
                    <a:pt x="0" y="6475"/>
                    <a:pt x="591" y="8030"/>
                  </a:cubicBezTo>
                  <a:cubicBezTo>
                    <a:pt x="795" y="8557"/>
                    <a:pt x="1027" y="9085"/>
                    <a:pt x="1259" y="9612"/>
                  </a:cubicBezTo>
                  <a:cubicBezTo>
                    <a:pt x="2202" y="11546"/>
                    <a:pt x="3341" y="13361"/>
                    <a:pt x="4572" y="15119"/>
                  </a:cubicBezTo>
                  <a:cubicBezTo>
                    <a:pt x="5163" y="16026"/>
                    <a:pt x="5803" y="16877"/>
                    <a:pt x="6450" y="17784"/>
                  </a:cubicBezTo>
                  <a:cubicBezTo>
                    <a:pt x="6569" y="17672"/>
                    <a:pt x="6625" y="17609"/>
                    <a:pt x="6682" y="17524"/>
                  </a:cubicBezTo>
                  <a:cubicBezTo>
                    <a:pt x="7737" y="15998"/>
                    <a:pt x="8820" y="14472"/>
                    <a:pt x="9847" y="12925"/>
                  </a:cubicBezTo>
                  <a:cubicBezTo>
                    <a:pt x="10754" y="11483"/>
                    <a:pt x="11577" y="9992"/>
                    <a:pt x="12224" y="8409"/>
                  </a:cubicBezTo>
                  <a:cubicBezTo>
                    <a:pt x="12751" y="7122"/>
                    <a:pt x="12864" y="5828"/>
                    <a:pt x="12456" y="4485"/>
                  </a:cubicBezTo>
                  <a:cubicBezTo>
                    <a:pt x="11752" y="2023"/>
                    <a:pt x="9586" y="230"/>
                    <a:pt x="7033" y="26"/>
                  </a:cubicBezTo>
                  <a:cubicBezTo>
                    <a:pt x="6845" y="9"/>
                    <a:pt x="6657" y="1"/>
                    <a:pt x="64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8588" dist="295275" dir="828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415;p31">
            <a:extLst>
              <a:ext uri="{FF2B5EF4-FFF2-40B4-BE49-F238E27FC236}">
                <a16:creationId xmlns:a16="http://schemas.microsoft.com/office/drawing/2014/main" id="{A80DE308-3117-E523-5C97-E04FF9589D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59225" y="1101800"/>
            <a:ext cx="1501500" cy="10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" name="Google Shape;1414;p31">
            <a:extLst>
              <a:ext uri="{FF2B5EF4-FFF2-40B4-BE49-F238E27FC236}">
                <a16:creationId xmlns:a16="http://schemas.microsoft.com/office/drawing/2014/main" id="{8A1A33B9-0E0E-8014-FFBF-225F13FC773D}"/>
              </a:ext>
            </a:extLst>
          </p:cNvPr>
          <p:cNvSpPr txBox="1">
            <a:spLocks noGrp="1"/>
          </p:cNvSpPr>
          <p:nvPr/>
        </p:nvSpPr>
        <p:spPr>
          <a:xfrm>
            <a:off x="859223" y="2093932"/>
            <a:ext cx="4753236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 Black"/>
              <a:buNone/>
              <a:defRPr sz="50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METHODOLOGIES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52393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DA42-6664-2471-4785-5B01F9CB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8286840" cy="572700"/>
          </a:xfrm>
        </p:spPr>
        <p:txBody>
          <a:bodyPr/>
          <a:lstStyle/>
          <a:p>
            <a:r>
              <a:rPr lang="en-US"/>
              <a:t>PREPROCESSING </a:t>
            </a:r>
            <a:r>
              <a:rPr lang="en-US" sz="1500"/>
              <a:t> (VARIABLES IDENTIFIED)</a:t>
            </a:r>
          </a:p>
        </p:txBody>
      </p:sp>
      <p:sp>
        <p:nvSpPr>
          <p:cNvPr id="4" name="Google Shape;1929;p45">
            <a:extLst>
              <a:ext uri="{FF2B5EF4-FFF2-40B4-BE49-F238E27FC236}">
                <a16:creationId xmlns:a16="http://schemas.microsoft.com/office/drawing/2014/main" id="{EE217514-EF93-9426-1B3E-707F86F78A61}"/>
              </a:ext>
            </a:extLst>
          </p:cNvPr>
          <p:cNvSpPr txBox="1">
            <a:spLocks/>
          </p:cNvSpPr>
          <p:nvPr/>
        </p:nvSpPr>
        <p:spPr>
          <a:xfrm>
            <a:off x="3184570" y="1017725"/>
            <a:ext cx="2774859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SG" sz="2000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Application Data</a:t>
            </a:r>
            <a:endParaRPr lang="en-US" sz="2000"/>
          </a:p>
        </p:txBody>
      </p:sp>
      <p:sp>
        <p:nvSpPr>
          <p:cNvPr id="5" name="Google Shape;1932;p45">
            <a:extLst>
              <a:ext uri="{FF2B5EF4-FFF2-40B4-BE49-F238E27FC236}">
                <a16:creationId xmlns:a16="http://schemas.microsoft.com/office/drawing/2014/main" id="{642FE6B1-C268-8AB5-E71C-E8CB17826D62}"/>
              </a:ext>
            </a:extLst>
          </p:cNvPr>
          <p:cNvSpPr txBox="1">
            <a:spLocks/>
          </p:cNvSpPr>
          <p:nvPr/>
        </p:nvSpPr>
        <p:spPr>
          <a:xfrm>
            <a:off x="748032" y="1456535"/>
            <a:ext cx="3823968" cy="324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SK_ID_CURR (FOR TABLE JOIN)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TARGET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CNT_CHILDREN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AMT_INCOME</a:t>
            </a:r>
            <a:r>
              <a:rPr lang="en-SG"/>
              <a:t>_TOTAL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/>
              <a:t>AMT_CREDIT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/>
              <a:t>AMT_ANNUITY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/>
              <a:t>AMT_GOODS_PRICE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REGION_POPULATION_RELATIVE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DAYS_REGISTRATION</a:t>
            </a:r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US">
                <a:cs typeface="Arial"/>
              </a:rPr>
              <a:t>CNT_FAM_MEMBERS</a:t>
            </a:r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US">
                <a:cs typeface="Arial"/>
              </a:rPr>
              <a:t>ORGANIZATION_TYPE</a:t>
            </a:r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US">
                <a:cs typeface="Arial"/>
              </a:rPr>
              <a:t>EXT_SOURCE_1</a:t>
            </a:r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US">
                <a:cs typeface="Arial"/>
              </a:rPr>
              <a:t>EXT_SOURCE_2</a:t>
            </a:r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US">
                <a:cs typeface="Arial"/>
              </a:rPr>
              <a:t>EXT_SOURCE_3</a:t>
            </a:r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US">
                <a:cs typeface="Arial"/>
              </a:rPr>
              <a:t>DAYS_BIRTH</a:t>
            </a:r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US">
                <a:cs typeface="Arial"/>
              </a:rPr>
              <a:t>DAYS_EMPLOYED</a:t>
            </a:r>
            <a:endParaRPr lang="en-US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Google Shape;1932;p45">
            <a:extLst>
              <a:ext uri="{FF2B5EF4-FFF2-40B4-BE49-F238E27FC236}">
                <a16:creationId xmlns:a16="http://schemas.microsoft.com/office/drawing/2014/main" id="{2F41D66C-2660-746E-082F-BA4A6DD31174}"/>
              </a:ext>
            </a:extLst>
          </p:cNvPr>
          <p:cNvSpPr txBox="1">
            <a:spLocks/>
          </p:cNvSpPr>
          <p:nvPr/>
        </p:nvSpPr>
        <p:spPr>
          <a:xfrm>
            <a:off x="4500389" y="1456535"/>
            <a:ext cx="4190103" cy="342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US">
                <a:cs typeface="Arial"/>
              </a:rPr>
              <a:t>REG_TEGION_NOT_LIVE_REGION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REG_REGION_NOT_WORK_REGION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LIVE_REGION_NOT_WORK_REGION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REG_CITY_NOT_LIVE_CITY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REG_CITY_NOT_WORK_CITY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LIVE_CITY_NOT_WORK_CITY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OCCUPATION_TYPE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NAME_EDUCATION_TYPE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NAME_INCOME_TYPE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REGION_RATING_CLIENT_W_CITY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NAME_HOUSING_TYPE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NAME_TYPE_SUITE</a:t>
            </a:r>
          </a:p>
        </p:txBody>
      </p:sp>
    </p:spTree>
    <p:extLst>
      <p:ext uri="{BB962C8B-B14F-4D97-AF65-F5344CB8AC3E}">
        <p14:creationId xmlns:p14="http://schemas.microsoft.com/office/powerpoint/2010/main" val="211577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C3BE-5B26-D837-833D-08A35B9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PREPROCESSING </a:t>
            </a:r>
            <a:r>
              <a:rPr lang="en-US" sz="1500"/>
              <a:t>(DATA TRANSFORMATION)</a:t>
            </a:r>
          </a:p>
        </p:txBody>
      </p:sp>
      <p:sp>
        <p:nvSpPr>
          <p:cNvPr id="4" name="Google Shape;1929;p45">
            <a:extLst>
              <a:ext uri="{FF2B5EF4-FFF2-40B4-BE49-F238E27FC236}">
                <a16:creationId xmlns:a16="http://schemas.microsoft.com/office/drawing/2014/main" id="{FD74D023-0E17-6267-70F1-58FA3DC82269}"/>
              </a:ext>
            </a:extLst>
          </p:cNvPr>
          <p:cNvSpPr txBox="1">
            <a:spLocks/>
          </p:cNvSpPr>
          <p:nvPr/>
        </p:nvSpPr>
        <p:spPr>
          <a:xfrm>
            <a:off x="3383817" y="962245"/>
            <a:ext cx="2376365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SG" sz="2000" u="sng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Application Data</a:t>
            </a:r>
          </a:p>
        </p:txBody>
      </p:sp>
      <p:sp>
        <p:nvSpPr>
          <p:cNvPr id="5" name="Google Shape;1908;p44">
            <a:extLst>
              <a:ext uri="{FF2B5EF4-FFF2-40B4-BE49-F238E27FC236}">
                <a16:creationId xmlns:a16="http://schemas.microsoft.com/office/drawing/2014/main" id="{9F80D1EF-84AD-B765-780E-07EEE10FABCE}"/>
              </a:ext>
            </a:extLst>
          </p:cNvPr>
          <p:cNvSpPr/>
          <p:nvPr/>
        </p:nvSpPr>
        <p:spPr>
          <a:xfrm>
            <a:off x="494047" y="2289326"/>
            <a:ext cx="225953" cy="225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09;p44">
            <a:extLst>
              <a:ext uri="{FF2B5EF4-FFF2-40B4-BE49-F238E27FC236}">
                <a16:creationId xmlns:a16="http://schemas.microsoft.com/office/drawing/2014/main" id="{6192552B-14DD-A50A-080B-486B60BF0CAC}"/>
              </a:ext>
            </a:extLst>
          </p:cNvPr>
          <p:cNvSpPr txBox="1"/>
          <p:nvPr/>
        </p:nvSpPr>
        <p:spPr>
          <a:xfrm>
            <a:off x="805472" y="2190053"/>
            <a:ext cx="7309828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Adjust DAYS related variables to MONTHS &amp; remove Negatives</a:t>
            </a:r>
          </a:p>
        </p:txBody>
      </p:sp>
      <p:sp>
        <p:nvSpPr>
          <p:cNvPr id="7" name="Google Shape;1910;p44">
            <a:extLst>
              <a:ext uri="{FF2B5EF4-FFF2-40B4-BE49-F238E27FC236}">
                <a16:creationId xmlns:a16="http://schemas.microsoft.com/office/drawing/2014/main" id="{8D5DFBF5-3131-BEF5-0439-4C2CCEB3805B}"/>
              </a:ext>
            </a:extLst>
          </p:cNvPr>
          <p:cNvSpPr txBox="1"/>
          <p:nvPr/>
        </p:nvSpPr>
        <p:spPr>
          <a:xfrm>
            <a:off x="805472" y="2485305"/>
            <a:ext cx="8289310" cy="85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53A789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dk1"/>
                </a:solidFill>
                <a:latin typeface="Montserrat"/>
              </a:rPr>
              <a:t>df_app_kept</a:t>
            </a:r>
            <a:r>
              <a:rPr lang="en-US">
                <a:solidFill>
                  <a:schemeClr val="dk1"/>
                </a:solidFill>
                <a:latin typeface="Montserrat"/>
              </a:rPr>
              <a:t>[</a:t>
            </a:r>
            <a:r>
              <a:rPr lang="en-US">
                <a:solidFill>
                  <a:srgbClr val="BD6877"/>
                </a:solidFill>
                <a:latin typeface="Montserrat"/>
              </a:rPr>
              <a:t>'AGE'</a:t>
            </a:r>
            <a:r>
              <a:rPr lang="en-US">
                <a:solidFill>
                  <a:schemeClr val="dk1"/>
                </a:solidFill>
                <a:latin typeface="Montserrat"/>
              </a:rPr>
              <a:t>] </a:t>
            </a:r>
            <a:r>
              <a:rPr lang="en-US">
                <a:solidFill>
                  <a:srgbClr val="7030A0"/>
                </a:solidFill>
                <a:latin typeface="Montserrat"/>
              </a:rPr>
              <a:t>= -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df_app_kept</a:t>
            </a:r>
            <a:r>
              <a:rPr lang="en-US">
                <a:solidFill>
                  <a:schemeClr val="dk1"/>
                </a:solidFill>
                <a:latin typeface="Montserrat"/>
              </a:rPr>
              <a:t>[</a:t>
            </a:r>
            <a:r>
              <a:rPr lang="en-US">
                <a:solidFill>
                  <a:srgbClr val="BD6877"/>
                </a:solidFill>
                <a:latin typeface="Montserrat"/>
              </a:rPr>
              <a:t>'DAYS_BIRTH'</a:t>
            </a:r>
            <a:r>
              <a:rPr lang="en-US">
                <a:solidFill>
                  <a:schemeClr val="dk1"/>
                </a:solidFill>
                <a:latin typeface="Montserrat"/>
              </a:rPr>
              <a:t>]</a:t>
            </a:r>
            <a:r>
              <a:rPr lang="en-US">
                <a:solidFill>
                  <a:srgbClr val="7030A0"/>
                </a:solidFill>
                <a:latin typeface="Montserrat"/>
              </a:rPr>
              <a:t>/</a:t>
            </a:r>
            <a:r>
              <a:rPr lang="en-US">
                <a:solidFill>
                  <a:srgbClr val="53A789"/>
                </a:solidFill>
                <a:latin typeface="Montserrat"/>
              </a:rPr>
              <a:t>365</a:t>
            </a:r>
          </a:p>
          <a:p>
            <a:pPr marL="330200" indent="-171450">
              <a:spcAft>
                <a:spcPts val="500"/>
              </a:spcAft>
              <a:buClr>
                <a:srgbClr val="53A789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dk1"/>
                </a:solidFill>
                <a:latin typeface="Montserrat"/>
              </a:rPr>
              <a:t>df_app_kept</a:t>
            </a:r>
            <a:r>
              <a:rPr lang="en-US">
                <a:solidFill>
                  <a:schemeClr val="dk1"/>
                </a:solidFill>
                <a:latin typeface="Montserrat"/>
              </a:rPr>
              <a:t>[</a:t>
            </a:r>
            <a:r>
              <a:rPr lang="en-US">
                <a:solidFill>
                  <a:srgbClr val="BD6877"/>
                </a:solidFill>
                <a:latin typeface="Montserrat"/>
              </a:rPr>
              <a:t>'MONTHS_EMPLOYED'</a:t>
            </a:r>
            <a:r>
              <a:rPr lang="en-US">
                <a:solidFill>
                  <a:schemeClr val="dk1"/>
                </a:solidFill>
                <a:latin typeface="Montserrat"/>
              </a:rPr>
              <a:t>] </a:t>
            </a:r>
            <a:r>
              <a:rPr lang="en-US">
                <a:solidFill>
                  <a:srgbClr val="7030A0"/>
                </a:solidFill>
                <a:latin typeface="Montserrat"/>
              </a:rPr>
              <a:t>= -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df_app_kept</a:t>
            </a:r>
            <a:r>
              <a:rPr lang="en-US">
                <a:solidFill>
                  <a:schemeClr val="dk1"/>
                </a:solidFill>
                <a:latin typeface="Montserrat"/>
              </a:rPr>
              <a:t>[</a:t>
            </a:r>
            <a:r>
              <a:rPr lang="en-US">
                <a:solidFill>
                  <a:srgbClr val="BD6877"/>
                </a:solidFill>
                <a:latin typeface="Montserrat"/>
              </a:rPr>
              <a:t>'DAYS_EMPLOYED'</a:t>
            </a:r>
            <a:r>
              <a:rPr lang="en-US">
                <a:solidFill>
                  <a:schemeClr val="dk1"/>
                </a:solidFill>
                <a:latin typeface="Montserrat"/>
              </a:rPr>
              <a:t>]</a:t>
            </a:r>
            <a:r>
              <a:rPr lang="en-US">
                <a:solidFill>
                  <a:srgbClr val="7030A0"/>
                </a:solidFill>
                <a:latin typeface="Montserrat"/>
              </a:rPr>
              <a:t>/</a:t>
            </a:r>
            <a:r>
              <a:rPr lang="en-US">
                <a:solidFill>
                  <a:srgbClr val="53A789"/>
                </a:solidFill>
                <a:latin typeface="Montserrat"/>
              </a:rPr>
              <a:t>30</a:t>
            </a:r>
          </a:p>
          <a:p>
            <a:pPr marL="330200" indent="-171450">
              <a:spcAft>
                <a:spcPts val="500"/>
              </a:spcAft>
              <a:buClr>
                <a:srgbClr val="53A789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dk1"/>
                </a:solidFill>
                <a:latin typeface="Montserrat"/>
              </a:rPr>
              <a:t>df_app_kept</a:t>
            </a:r>
            <a:r>
              <a:rPr lang="en-US">
                <a:solidFill>
                  <a:schemeClr val="dk1"/>
                </a:solidFill>
                <a:latin typeface="Montserrat"/>
              </a:rPr>
              <a:t>[</a:t>
            </a:r>
            <a:r>
              <a:rPr lang="en-US">
                <a:solidFill>
                  <a:srgbClr val="BD6877"/>
                </a:solidFill>
                <a:latin typeface="Montserrat"/>
              </a:rPr>
              <a:t>'MONTHS_REGISTRATION'</a:t>
            </a:r>
            <a:r>
              <a:rPr lang="en-US">
                <a:solidFill>
                  <a:schemeClr val="dk1"/>
                </a:solidFill>
                <a:latin typeface="Montserrat"/>
              </a:rPr>
              <a:t>] </a:t>
            </a:r>
            <a:r>
              <a:rPr lang="en-US">
                <a:solidFill>
                  <a:srgbClr val="7030A0"/>
                </a:solidFill>
                <a:latin typeface="Montserrat"/>
              </a:rPr>
              <a:t>= -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df_app_kept</a:t>
            </a:r>
            <a:r>
              <a:rPr lang="en-US">
                <a:solidFill>
                  <a:schemeClr val="dk1"/>
                </a:solidFill>
                <a:latin typeface="Montserrat"/>
              </a:rPr>
              <a:t>[</a:t>
            </a:r>
            <a:r>
              <a:rPr lang="en-US">
                <a:solidFill>
                  <a:srgbClr val="BD6877"/>
                </a:solidFill>
                <a:latin typeface="Montserrat"/>
              </a:rPr>
              <a:t>'DAYS_REGISTRATION'</a:t>
            </a:r>
            <a:r>
              <a:rPr lang="en-US">
                <a:solidFill>
                  <a:schemeClr val="dk1"/>
                </a:solidFill>
                <a:latin typeface="Montserrat"/>
              </a:rPr>
              <a:t>]</a:t>
            </a:r>
            <a:r>
              <a:rPr lang="en-US">
                <a:solidFill>
                  <a:srgbClr val="7030A0"/>
                </a:solidFill>
                <a:latin typeface="Montserrat"/>
              </a:rPr>
              <a:t>/</a:t>
            </a:r>
            <a:r>
              <a:rPr lang="en-US">
                <a:solidFill>
                  <a:srgbClr val="53A789"/>
                </a:solidFill>
                <a:latin typeface="Montserrat"/>
              </a:rPr>
              <a:t>30</a:t>
            </a:r>
          </a:p>
        </p:txBody>
      </p:sp>
      <p:sp>
        <p:nvSpPr>
          <p:cNvPr id="11" name="Google Shape;1909;p44">
            <a:extLst>
              <a:ext uri="{FF2B5EF4-FFF2-40B4-BE49-F238E27FC236}">
                <a16:creationId xmlns:a16="http://schemas.microsoft.com/office/drawing/2014/main" id="{82B39B84-096C-5C28-A15E-56BC3CE95585}"/>
              </a:ext>
            </a:extLst>
          </p:cNvPr>
          <p:cNvSpPr txBox="1"/>
          <p:nvPr/>
        </p:nvSpPr>
        <p:spPr>
          <a:xfrm>
            <a:off x="805472" y="3375900"/>
            <a:ext cx="7309828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Remove old DAYS related variables</a:t>
            </a:r>
          </a:p>
        </p:txBody>
      </p:sp>
      <p:sp>
        <p:nvSpPr>
          <p:cNvPr id="12" name="Google Shape;1910;p44">
            <a:extLst>
              <a:ext uri="{FF2B5EF4-FFF2-40B4-BE49-F238E27FC236}">
                <a16:creationId xmlns:a16="http://schemas.microsoft.com/office/drawing/2014/main" id="{0CF835F8-1536-DC90-C6C0-DEEE8C536256}"/>
              </a:ext>
            </a:extLst>
          </p:cNvPr>
          <p:cNvSpPr txBox="1"/>
          <p:nvPr/>
        </p:nvSpPr>
        <p:spPr>
          <a:xfrm>
            <a:off x="760422" y="3651415"/>
            <a:ext cx="833436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buClr>
                <a:srgbClr val="53A789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dk1"/>
                </a:solidFill>
                <a:latin typeface="Montserrat"/>
              </a:rPr>
              <a:t>df_app_kept.drop</a:t>
            </a:r>
            <a:r>
              <a:rPr lang="en-US">
                <a:solidFill>
                  <a:schemeClr val="dk1"/>
                </a:solidFill>
                <a:latin typeface="Montserrat"/>
              </a:rPr>
              <a:t>([</a:t>
            </a:r>
            <a:r>
              <a:rPr lang="en-US">
                <a:solidFill>
                  <a:srgbClr val="BD6877"/>
                </a:solidFill>
                <a:latin typeface="Montserrat"/>
              </a:rPr>
              <a:t>'DAYS_BIRTH'</a:t>
            </a:r>
            <a:r>
              <a:rPr lang="en-US">
                <a:solidFill>
                  <a:schemeClr val="dk1"/>
                </a:solidFill>
                <a:latin typeface="Montserrat"/>
              </a:rPr>
              <a:t>, </a:t>
            </a:r>
            <a:r>
              <a:rPr lang="en-US">
                <a:solidFill>
                  <a:srgbClr val="BD6877"/>
                </a:solidFill>
                <a:latin typeface="Montserrat"/>
              </a:rPr>
              <a:t>'DAYS_EMPLOYED'</a:t>
            </a:r>
            <a:r>
              <a:rPr lang="en-US">
                <a:solidFill>
                  <a:schemeClr val="dk1"/>
                </a:solidFill>
                <a:latin typeface="Montserrat"/>
              </a:rPr>
              <a:t>, </a:t>
            </a:r>
            <a:r>
              <a:rPr lang="en-US">
                <a:solidFill>
                  <a:srgbClr val="BD6877"/>
                </a:solidFill>
                <a:latin typeface="Montserrat"/>
              </a:rPr>
              <a:t>'DAYS_REGISTRATION'</a:t>
            </a:r>
            <a:r>
              <a:rPr lang="en-US">
                <a:solidFill>
                  <a:schemeClr val="dk1"/>
                </a:solidFill>
                <a:latin typeface="Montserrat"/>
              </a:rPr>
              <a:t>], axis </a:t>
            </a:r>
            <a:r>
              <a:rPr lang="en-US">
                <a:solidFill>
                  <a:srgbClr val="7030A0"/>
                </a:solidFill>
                <a:latin typeface="Montserrat"/>
              </a:rPr>
              <a:t>=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>
                <a:solidFill>
                  <a:srgbClr val="53A789"/>
                </a:solidFill>
                <a:latin typeface="Montserrat"/>
              </a:rPr>
              <a:t>1</a:t>
            </a:r>
            <a:r>
              <a:rPr lang="en-US">
                <a:solidFill>
                  <a:schemeClr val="dk1"/>
                </a:solidFill>
                <a:latin typeface="Montserrat"/>
              </a:rPr>
              <a:t>, 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inplace</a:t>
            </a:r>
            <a:r>
              <a:rPr lang="en-US">
                <a:solidFill>
                  <a:srgbClr val="7030A0"/>
                </a:solidFill>
                <a:latin typeface="Montserrat"/>
              </a:rPr>
              <a:t>=</a:t>
            </a:r>
            <a:r>
              <a:rPr lang="en-US">
                <a:solidFill>
                  <a:srgbClr val="53A789"/>
                </a:solidFill>
                <a:latin typeface="Montserrat"/>
              </a:rPr>
              <a:t>True</a:t>
            </a:r>
            <a:r>
              <a:rPr lang="en-US">
                <a:solidFill>
                  <a:schemeClr val="dk1"/>
                </a:solidFill>
                <a:latin typeface="Montserrat"/>
              </a:rPr>
              <a:t>)</a:t>
            </a:r>
          </a:p>
        </p:txBody>
      </p:sp>
      <p:sp>
        <p:nvSpPr>
          <p:cNvPr id="14" name="Google Shape;1908;p44">
            <a:extLst>
              <a:ext uri="{FF2B5EF4-FFF2-40B4-BE49-F238E27FC236}">
                <a16:creationId xmlns:a16="http://schemas.microsoft.com/office/drawing/2014/main" id="{29190AFB-891D-3124-330D-4C8FEFCB8319}"/>
              </a:ext>
            </a:extLst>
          </p:cNvPr>
          <p:cNvSpPr/>
          <p:nvPr/>
        </p:nvSpPr>
        <p:spPr>
          <a:xfrm>
            <a:off x="488577" y="3475173"/>
            <a:ext cx="225953" cy="225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909;p44">
            <a:extLst>
              <a:ext uri="{FF2B5EF4-FFF2-40B4-BE49-F238E27FC236}">
                <a16:creationId xmlns:a16="http://schemas.microsoft.com/office/drawing/2014/main" id="{2B3CD133-AAA8-8451-E02C-6E2138A1FA3C}"/>
              </a:ext>
            </a:extLst>
          </p:cNvPr>
          <p:cNvSpPr txBox="1"/>
          <p:nvPr/>
        </p:nvSpPr>
        <p:spPr>
          <a:xfrm>
            <a:off x="805472" y="4113940"/>
            <a:ext cx="7309828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Restrict Age to 35-60</a:t>
            </a:r>
          </a:p>
        </p:txBody>
      </p:sp>
      <p:sp>
        <p:nvSpPr>
          <p:cNvPr id="10" name="Google Shape;1910;p44">
            <a:extLst>
              <a:ext uri="{FF2B5EF4-FFF2-40B4-BE49-F238E27FC236}">
                <a16:creationId xmlns:a16="http://schemas.microsoft.com/office/drawing/2014/main" id="{18D9F1C3-C6D5-F3E0-0DB4-32C1BC1A66A4}"/>
              </a:ext>
            </a:extLst>
          </p:cNvPr>
          <p:cNvSpPr txBox="1"/>
          <p:nvPr/>
        </p:nvSpPr>
        <p:spPr>
          <a:xfrm>
            <a:off x="760422" y="4389455"/>
            <a:ext cx="828931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buClr>
                <a:srgbClr val="53A789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dk1"/>
                </a:solidFill>
                <a:latin typeface="Montserrat"/>
              </a:rPr>
              <a:t>df_app_kept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>
                <a:solidFill>
                  <a:srgbClr val="7030A0"/>
                </a:solidFill>
                <a:latin typeface="Montserrat"/>
              </a:rPr>
              <a:t>=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df_app_kept</a:t>
            </a:r>
            <a:r>
              <a:rPr lang="en-US">
                <a:solidFill>
                  <a:schemeClr val="dk1"/>
                </a:solidFill>
                <a:latin typeface="Montserrat"/>
              </a:rPr>
              <a:t>[(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df_app_kept</a:t>
            </a:r>
            <a:r>
              <a:rPr lang="en-US">
                <a:solidFill>
                  <a:schemeClr val="dk1"/>
                </a:solidFill>
                <a:latin typeface="Montserrat"/>
              </a:rPr>
              <a:t>[</a:t>
            </a:r>
            <a:r>
              <a:rPr lang="en-US">
                <a:solidFill>
                  <a:srgbClr val="BD6877"/>
                </a:solidFill>
                <a:latin typeface="Montserrat"/>
              </a:rPr>
              <a:t>'AGE'</a:t>
            </a:r>
            <a:r>
              <a:rPr lang="en-US">
                <a:solidFill>
                  <a:schemeClr val="dk1"/>
                </a:solidFill>
                <a:latin typeface="Montserrat"/>
              </a:rPr>
              <a:t>] </a:t>
            </a:r>
            <a:r>
              <a:rPr lang="en-US">
                <a:solidFill>
                  <a:srgbClr val="7030A0"/>
                </a:solidFill>
                <a:latin typeface="Montserrat"/>
              </a:rPr>
              <a:t>&gt;=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>
                <a:solidFill>
                  <a:srgbClr val="53A789"/>
                </a:solidFill>
                <a:latin typeface="Montserrat"/>
              </a:rPr>
              <a:t>35</a:t>
            </a:r>
            <a:r>
              <a:rPr lang="en-US">
                <a:solidFill>
                  <a:schemeClr val="dk1"/>
                </a:solidFill>
                <a:latin typeface="Montserrat"/>
              </a:rPr>
              <a:t>) </a:t>
            </a:r>
            <a:r>
              <a:rPr lang="en-US">
                <a:solidFill>
                  <a:srgbClr val="7030A0"/>
                </a:solidFill>
                <a:latin typeface="Montserrat"/>
              </a:rPr>
              <a:t>&amp;</a:t>
            </a:r>
            <a:r>
              <a:rPr lang="en-US">
                <a:solidFill>
                  <a:schemeClr val="dk1"/>
                </a:solidFill>
                <a:latin typeface="Montserrat"/>
              </a:rPr>
              <a:t> (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df_app_kept</a:t>
            </a:r>
            <a:r>
              <a:rPr lang="en-US">
                <a:solidFill>
                  <a:schemeClr val="dk1"/>
                </a:solidFill>
                <a:latin typeface="Montserrat"/>
              </a:rPr>
              <a:t>[</a:t>
            </a:r>
            <a:r>
              <a:rPr lang="en-US">
                <a:solidFill>
                  <a:srgbClr val="BD6877"/>
                </a:solidFill>
                <a:latin typeface="Montserrat"/>
              </a:rPr>
              <a:t>'AGE'</a:t>
            </a:r>
            <a:r>
              <a:rPr lang="en-US">
                <a:solidFill>
                  <a:schemeClr val="dk1"/>
                </a:solidFill>
                <a:latin typeface="Montserrat"/>
              </a:rPr>
              <a:t>] </a:t>
            </a:r>
            <a:r>
              <a:rPr lang="en-US">
                <a:solidFill>
                  <a:srgbClr val="7030A0"/>
                </a:solidFill>
                <a:latin typeface="Montserrat"/>
              </a:rPr>
              <a:t>&lt;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>
                <a:solidFill>
                  <a:srgbClr val="53A789"/>
                </a:solidFill>
                <a:latin typeface="Montserrat"/>
              </a:rPr>
              <a:t>60</a:t>
            </a:r>
            <a:r>
              <a:rPr lang="en-US">
                <a:solidFill>
                  <a:schemeClr val="dk1"/>
                </a:solidFill>
                <a:latin typeface="Montserrat"/>
              </a:rPr>
              <a:t>)]</a:t>
            </a:r>
          </a:p>
        </p:txBody>
      </p:sp>
      <p:sp>
        <p:nvSpPr>
          <p:cNvPr id="13" name="Google Shape;1908;p44">
            <a:extLst>
              <a:ext uri="{FF2B5EF4-FFF2-40B4-BE49-F238E27FC236}">
                <a16:creationId xmlns:a16="http://schemas.microsoft.com/office/drawing/2014/main" id="{B4413E12-586C-7E22-8F5D-73D37559CCAF}"/>
              </a:ext>
            </a:extLst>
          </p:cNvPr>
          <p:cNvSpPr/>
          <p:nvPr/>
        </p:nvSpPr>
        <p:spPr>
          <a:xfrm>
            <a:off x="488577" y="4213213"/>
            <a:ext cx="225953" cy="225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08;p44">
            <a:extLst>
              <a:ext uri="{FF2B5EF4-FFF2-40B4-BE49-F238E27FC236}">
                <a16:creationId xmlns:a16="http://schemas.microsoft.com/office/drawing/2014/main" id="{8852CE1E-C81B-E46A-73FE-C16D8D82B81C}"/>
              </a:ext>
            </a:extLst>
          </p:cNvPr>
          <p:cNvSpPr/>
          <p:nvPr/>
        </p:nvSpPr>
        <p:spPr>
          <a:xfrm>
            <a:off x="488577" y="1391534"/>
            <a:ext cx="225953" cy="2259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9;p44">
            <a:extLst>
              <a:ext uri="{FF2B5EF4-FFF2-40B4-BE49-F238E27FC236}">
                <a16:creationId xmlns:a16="http://schemas.microsoft.com/office/drawing/2014/main" id="{CC80498B-2979-6564-2B10-A35CCA27C436}"/>
              </a:ext>
            </a:extLst>
          </p:cNvPr>
          <p:cNvSpPr txBox="1"/>
          <p:nvPr/>
        </p:nvSpPr>
        <p:spPr>
          <a:xfrm>
            <a:off x="800002" y="1292261"/>
            <a:ext cx="7309828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rgbClr val="53A789"/>
                </a:solidFill>
                <a:latin typeface="Raleway Black"/>
                <a:ea typeface="Raleway Black"/>
                <a:cs typeface="Raleway Black"/>
                <a:sym typeface="Raleway Black"/>
              </a:rPr>
              <a:t>Set data to only SINGLES that don’t own real estate</a:t>
            </a:r>
          </a:p>
        </p:txBody>
      </p:sp>
      <p:sp>
        <p:nvSpPr>
          <p:cNvPr id="19" name="Google Shape;1910;p44">
            <a:extLst>
              <a:ext uri="{FF2B5EF4-FFF2-40B4-BE49-F238E27FC236}">
                <a16:creationId xmlns:a16="http://schemas.microsoft.com/office/drawing/2014/main" id="{C5070A30-BDEF-3A4E-7AB1-202B35C1EC7F}"/>
              </a:ext>
            </a:extLst>
          </p:cNvPr>
          <p:cNvSpPr txBox="1"/>
          <p:nvPr/>
        </p:nvSpPr>
        <p:spPr>
          <a:xfrm>
            <a:off x="800002" y="1525221"/>
            <a:ext cx="8120974" cy="85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rgbClr val="53A789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dk1"/>
                </a:solidFill>
                <a:latin typeface="Montserrat"/>
              </a:rPr>
              <a:t>df_app</a:t>
            </a:r>
            <a:r>
              <a:rPr lang="en-US">
                <a:solidFill>
                  <a:schemeClr val="dk1"/>
                </a:solidFill>
                <a:latin typeface="Montserrat"/>
              </a:rPr>
              <a:t> = 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df_app</a:t>
            </a:r>
            <a:r>
              <a:rPr lang="en-US">
                <a:solidFill>
                  <a:schemeClr val="dk1"/>
                </a:solidFill>
                <a:latin typeface="Montserrat"/>
              </a:rPr>
              <a:t>[(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df_app</a:t>
            </a:r>
            <a:r>
              <a:rPr lang="en-US">
                <a:solidFill>
                  <a:schemeClr val="dk1"/>
                </a:solidFill>
                <a:latin typeface="Montserrat"/>
              </a:rPr>
              <a:t>[</a:t>
            </a:r>
            <a:r>
              <a:rPr lang="en-US">
                <a:solidFill>
                  <a:srgbClr val="BD6877"/>
                </a:solidFill>
                <a:latin typeface="Montserrat"/>
              </a:rPr>
              <a:t>'NAME_FAMILY_STATUS'</a:t>
            </a:r>
            <a:r>
              <a:rPr lang="en-US">
                <a:solidFill>
                  <a:schemeClr val="dk1"/>
                </a:solidFill>
                <a:latin typeface="Montserrat"/>
              </a:rPr>
              <a:t>] </a:t>
            </a:r>
            <a:r>
              <a:rPr lang="en-US">
                <a:solidFill>
                  <a:srgbClr val="7030A0"/>
                </a:solidFill>
                <a:latin typeface="Montserrat"/>
              </a:rPr>
              <a:t>==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>
                <a:solidFill>
                  <a:srgbClr val="BD6877"/>
                </a:solidFill>
                <a:latin typeface="Montserrat"/>
              </a:rPr>
              <a:t>'Single / not married'</a:t>
            </a:r>
            <a:r>
              <a:rPr lang="en-US">
                <a:solidFill>
                  <a:schemeClr val="dk1"/>
                </a:solidFill>
                <a:latin typeface="Montserrat"/>
              </a:rPr>
              <a:t>) </a:t>
            </a:r>
            <a:r>
              <a:rPr lang="en-US">
                <a:solidFill>
                  <a:srgbClr val="7030A0"/>
                </a:solidFill>
                <a:latin typeface="Montserrat"/>
              </a:rPr>
              <a:t>&amp;</a:t>
            </a:r>
            <a:r>
              <a:rPr lang="en-US">
                <a:solidFill>
                  <a:schemeClr val="dk1"/>
                </a:solidFill>
                <a:latin typeface="Montserrat"/>
              </a:rPr>
              <a:t> (</a:t>
            </a:r>
            <a:r>
              <a:rPr lang="en-US" err="1">
                <a:solidFill>
                  <a:schemeClr val="dk1"/>
                </a:solidFill>
                <a:latin typeface="Montserrat"/>
              </a:rPr>
              <a:t>df_app</a:t>
            </a:r>
            <a:r>
              <a:rPr lang="en-US">
                <a:solidFill>
                  <a:schemeClr val="dk1"/>
                </a:solidFill>
                <a:latin typeface="Montserrat"/>
              </a:rPr>
              <a:t>[</a:t>
            </a:r>
            <a:r>
              <a:rPr lang="en-US">
                <a:solidFill>
                  <a:srgbClr val="BD6877"/>
                </a:solidFill>
                <a:latin typeface="Montserrat"/>
              </a:rPr>
              <a:t>'FLAG_OWN_REALTY'</a:t>
            </a:r>
            <a:r>
              <a:rPr lang="en-US">
                <a:solidFill>
                  <a:schemeClr val="dk1"/>
                </a:solidFill>
                <a:latin typeface="Montserrat"/>
              </a:rPr>
              <a:t>] </a:t>
            </a:r>
            <a:r>
              <a:rPr lang="en-US">
                <a:solidFill>
                  <a:srgbClr val="7030A0"/>
                </a:solidFill>
                <a:latin typeface="Montserrat"/>
              </a:rPr>
              <a:t>==</a:t>
            </a:r>
            <a:r>
              <a:rPr lang="en-US">
                <a:solidFill>
                  <a:schemeClr val="dk1"/>
                </a:solidFill>
                <a:latin typeface="Montserrat"/>
              </a:rPr>
              <a:t> </a:t>
            </a:r>
            <a:r>
              <a:rPr lang="en-US">
                <a:solidFill>
                  <a:srgbClr val="BD6877"/>
                </a:solidFill>
                <a:latin typeface="Montserrat"/>
              </a:rPr>
              <a:t>'N'</a:t>
            </a:r>
            <a:r>
              <a:rPr lang="en-US">
                <a:solidFill>
                  <a:schemeClr val="dk1"/>
                </a:solidFill>
                <a:latin typeface="Montserrat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53205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C3BE-5B26-D837-833D-08A35B9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PREPROCESSING </a:t>
            </a:r>
            <a:r>
              <a:rPr lang="en-US" sz="1500"/>
              <a:t>(DATA TRANSFORMATION)</a:t>
            </a:r>
          </a:p>
        </p:txBody>
      </p:sp>
      <p:sp>
        <p:nvSpPr>
          <p:cNvPr id="4" name="Google Shape;1929;p45">
            <a:extLst>
              <a:ext uri="{FF2B5EF4-FFF2-40B4-BE49-F238E27FC236}">
                <a16:creationId xmlns:a16="http://schemas.microsoft.com/office/drawing/2014/main" id="{FD74D023-0E17-6267-70F1-58FA3DC82269}"/>
              </a:ext>
            </a:extLst>
          </p:cNvPr>
          <p:cNvSpPr txBox="1">
            <a:spLocks/>
          </p:cNvSpPr>
          <p:nvPr/>
        </p:nvSpPr>
        <p:spPr>
          <a:xfrm>
            <a:off x="3383817" y="962245"/>
            <a:ext cx="2376365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en-SG" sz="2000" u="sng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Bureau Data</a:t>
            </a:r>
          </a:p>
        </p:txBody>
      </p:sp>
      <p:sp>
        <p:nvSpPr>
          <p:cNvPr id="5" name="Google Shape;1908;p44">
            <a:extLst>
              <a:ext uri="{FF2B5EF4-FFF2-40B4-BE49-F238E27FC236}">
                <a16:creationId xmlns:a16="http://schemas.microsoft.com/office/drawing/2014/main" id="{9F80D1EF-84AD-B765-780E-07EEE10FABCE}"/>
              </a:ext>
            </a:extLst>
          </p:cNvPr>
          <p:cNvSpPr/>
          <p:nvPr/>
        </p:nvSpPr>
        <p:spPr>
          <a:xfrm>
            <a:off x="494047" y="1912246"/>
            <a:ext cx="225953" cy="22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09;p44">
            <a:extLst>
              <a:ext uri="{FF2B5EF4-FFF2-40B4-BE49-F238E27FC236}">
                <a16:creationId xmlns:a16="http://schemas.microsoft.com/office/drawing/2014/main" id="{6192552B-14DD-A50A-080B-486B60BF0CAC}"/>
              </a:ext>
            </a:extLst>
          </p:cNvPr>
          <p:cNvSpPr txBox="1"/>
          <p:nvPr/>
        </p:nvSpPr>
        <p:spPr>
          <a:xfrm>
            <a:off x="805472" y="1812973"/>
            <a:ext cx="7309828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Transform Variables</a:t>
            </a:r>
          </a:p>
        </p:txBody>
      </p:sp>
      <p:sp>
        <p:nvSpPr>
          <p:cNvPr id="7" name="Google Shape;1910;p44">
            <a:extLst>
              <a:ext uri="{FF2B5EF4-FFF2-40B4-BE49-F238E27FC236}">
                <a16:creationId xmlns:a16="http://schemas.microsoft.com/office/drawing/2014/main" id="{8D5DFBF5-3131-BEF5-0439-4C2CCEB3805B}"/>
              </a:ext>
            </a:extLst>
          </p:cNvPr>
          <p:cNvSpPr txBox="1"/>
          <p:nvPr/>
        </p:nvSpPr>
        <p:spPr>
          <a:xfrm>
            <a:off x="805472" y="2108224"/>
            <a:ext cx="8289310" cy="115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</a:rPr>
              <a:t>SUM</a:t>
            </a:r>
            <a:r>
              <a:rPr lang="en-US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</a:rPr>
              <a:t> together below variables for all credit lines per applicant</a:t>
            </a:r>
          </a:p>
          <a:p>
            <a:pPr marL="330200" indent="-171450"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</a:rPr>
              <a:t>AMT_CREDIT_SUM_OVERDUE, </a:t>
            </a:r>
          </a:p>
          <a:p>
            <a:pPr marL="330200" indent="-171450"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</a:rPr>
              <a:t>AMT_CREDIT_SUM_DEBT</a:t>
            </a:r>
          </a:p>
          <a:p>
            <a:pPr marL="330200" indent="-171450"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</a:rPr>
              <a:t>AMT_ANNUITY</a:t>
            </a:r>
          </a:p>
          <a:p>
            <a:pPr marL="330200" indent="-171450"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b="1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16" name="Google Shape;1908;p44">
            <a:extLst>
              <a:ext uri="{FF2B5EF4-FFF2-40B4-BE49-F238E27FC236}">
                <a16:creationId xmlns:a16="http://schemas.microsoft.com/office/drawing/2014/main" id="{8852CE1E-C81B-E46A-73FE-C16D8D82B81C}"/>
              </a:ext>
            </a:extLst>
          </p:cNvPr>
          <p:cNvSpPr/>
          <p:nvPr/>
        </p:nvSpPr>
        <p:spPr>
          <a:xfrm>
            <a:off x="488577" y="1438669"/>
            <a:ext cx="225953" cy="22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9;p44">
            <a:extLst>
              <a:ext uri="{FF2B5EF4-FFF2-40B4-BE49-F238E27FC236}">
                <a16:creationId xmlns:a16="http://schemas.microsoft.com/office/drawing/2014/main" id="{CC80498B-2979-6564-2B10-A35CCA27C436}"/>
              </a:ext>
            </a:extLst>
          </p:cNvPr>
          <p:cNvSpPr txBox="1"/>
          <p:nvPr/>
        </p:nvSpPr>
        <p:spPr>
          <a:xfrm>
            <a:off x="800002" y="1339395"/>
            <a:ext cx="7309828" cy="42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Group together credit lines for each unique applicant </a:t>
            </a:r>
            <a:r>
              <a:rPr lang="en-SG" sz="120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(</a:t>
            </a:r>
            <a:r>
              <a:rPr lang="en-SG" sz="1200" i="1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SK_ID_CURR)</a:t>
            </a:r>
          </a:p>
        </p:txBody>
      </p:sp>
      <p:sp>
        <p:nvSpPr>
          <p:cNvPr id="8" name="Google Shape;1910;p44">
            <a:extLst>
              <a:ext uri="{FF2B5EF4-FFF2-40B4-BE49-F238E27FC236}">
                <a16:creationId xmlns:a16="http://schemas.microsoft.com/office/drawing/2014/main" id="{FD2D444F-F18E-F3BB-7CB7-11104BA7777A}"/>
              </a:ext>
            </a:extLst>
          </p:cNvPr>
          <p:cNvSpPr txBox="1"/>
          <p:nvPr/>
        </p:nvSpPr>
        <p:spPr>
          <a:xfrm>
            <a:off x="805472" y="3121734"/>
            <a:ext cx="828931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indent="-171450"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</a:rPr>
              <a:t>Average of </a:t>
            </a:r>
            <a:r>
              <a:rPr lang="en-US" sz="1100">
                <a:solidFill>
                  <a:srgbClr val="4C4556"/>
                </a:solidFill>
                <a:latin typeface="Montserrat" pitchFamily="2" charset="77"/>
              </a:rPr>
              <a:t>CNT_CREDIT_PROLONG</a:t>
            </a:r>
            <a:endParaRPr lang="en-US" sz="1100" b="1">
              <a:solidFill>
                <a:srgbClr val="4C4556"/>
              </a:solidFill>
              <a:latin typeface="Montserrat" pitchFamily="2" charset="77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Google Shape;1908;p44">
            <a:extLst>
              <a:ext uri="{FF2B5EF4-FFF2-40B4-BE49-F238E27FC236}">
                <a16:creationId xmlns:a16="http://schemas.microsoft.com/office/drawing/2014/main" id="{3CF496B9-56E2-6AE1-ADE0-92FFCCCF4830}"/>
              </a:ext>
            </a:extLst>
          </p:cNvPr>
          <p:cNvSpPr/>
          <p:nvPr/>
        </p:nvSpPr>
        <p:spPr>
          <a:xfrm>
            <a:off x="488577" y="3579401"/>
            <a:ext cx="225953" cy="22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09;p44">
            <a:extLst>
              <a:ext uri="{FF2B5EF4-FFF2-40B4-BE49-F238E27FC236}">
                <a16:creationId xmlns:a16="http://schemas.microsoft.com/office/drawing/2014/main" id="{C2D43650-D44C-3B50-F3BF-D21C7FAB62AC}"/>
              </a:ext>
            </a:extLst>
          </p:cNvPr>
          <p:cNvSpPr txBox="1"/>
          <p:nvPr/>
        </p:nvSpPr>
        <p:spPr>
          <a:xfrm>
            <a:off x="800002" y="3480128"/>
            <a:ext cx="7309828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bg1"/>
                </a:solidFill>
                <a:latin typeface="Raleway Black"/>
                <a:ea typeface="Raleway Black"/>
                <a:cs typeface="Raleway Black"/>
                <a:sym typeface="Raleway Black"/>
              </a:rPr>
              <a:t>Final Variables</a:t>
            </a:r>
          </a:p>
        </p:txBody>
      </p:sp>
      <p:sp>
        <p:nvSpPr>
          <p:cNvPr id="20" name="Google Shape;1932;p45">
            <a:extLst>
              <a:ext uri="{FF2B5EF4-FFF2-40B4-BE49-F238E27FC236}">
                <a16:creationId xmlns:a16="http://schemas.microsoft.com/office/drawing/2014/main" id="{7814E4D0-9C72-1042-946C-A18DB2E5B8E9}"/>
              </a:ext>
            </a:extLst>
          </p:cNvPr>
          <p:cNvSpPr txBox="1">
            <a:spLocks/>
          </p:cNvSpPr>
          <p:nvPr/>
        </p:nvSpPr>
        <p:spPr>
          <a:xfrm>
            <a:off x="800002" y="3895201"/>
            <a:ext cx="3823968" cy="106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30200" indent="-171450"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SK_ID_CURR </a:t>
            </a:r>
            <a:r>
              <a:rPr lang="en-US" sz="1100" b="1" i="1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(FOR TABLE JOIN)</a:t>
            </a:r>
          </a:p>
          <a:p>
            <a:pPr marL="330200" indent="-171450"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SUM_AMT_CREDIT_SUM_OVERDUE</a:t>
            </a:r>
          </a:p>
          <a:p>
            <a:pPr marL="330200" indent="-171450"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SUM_AMT_CREDIT_SUM_DEBT</a:t>
            </a:r>
          </a:p>
          <a:p>
            <a:pPr marL="330200" indent="-171450"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AVG_CNT_CREDIT_PROLONG</a:t>
            </a:r>
          </a:p>
          <a:p>
            <a:pPr marL="330200" indent="-171450">
              <a:spcAft>
                <a:spcPts val="5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4C4556"/>
                </a:solidFill>
                <a:latin typeface="Montserrat" pitchFamily="2" charset="77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SUM_AMT_ANNUITY</a:t>
            </a:r>
          </a:p>
        </p:txBody>
      </p:sp>
    </p:spTree>
    <p:extLst>
      <p:ext uri="{BB962C8B-B14F-4D97-AF65-F5344CB8AC3E}">
        <p14:creationId xmlns:p14="http://schemas.microsoft.com/office/powerpoint/2010/main" val="450964070"/>
      </p:ext>
    </p:extLst>
  </p:cSld>
  <p:clrMapOvr>
    <a:masterClrMapping/>
  </p:clrMapOvr>
</p:sld>
</file>

<file path=ppt/theme/theme1.xml><?xml version="1.0" encoding="utf-8"?>
<a:theme xmlns:a="http://schemas.openxmlformats.org/drawingml/2006/main" name="Rental Housing Marketing Plan by Slidesgo">
  <a:themeElements>
    <a:clrScheme name="Simple Light">
      <a:dk1>
        <a:srgbClr val="4C4557"/>
      </a:dk1>
      <a:lt1>
        <a:srgbClr val="BD6877"/>
      </a:lt1>
      <a:dk2>
        <a:srgbClr val="FAE9DC"/>
      </a:dk2>
      <a:lt2>
        <a:srgbClr val="F9D0C8"/>
      </a:lt2>
      <a:accent1>
        <a:srgbClr val="53A789"/>
      </a:accent1>
      <a:accent2>
        <a:srgbClr val="6BDD96"/>
      </a:accent2>
      <a:accent3>
        <a:srgbClr val="332B45"/>
      </a:accent3>
      <a:accent4>
        <a:srgbClr val="FFFFFF"/>
      </a:accent4>
      <a:accent5>
        <a:srgbClr val="FFFFFF"/>
      </a:accent5>
      <a:accent6>
        <a:srgbClr val="FFFFFF"/>
      </a:accent6>
      <a:hlink>
        <a:srgbClr val="4E49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8369</Words>
  <Application>Microsoft Office PowerPoint</Application>
  <PresentationFormat>On-screen Show (16:9)</PresentationFormat>
  <Paragraphs>1029</Paragraphs>
  <Slides>40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Raleway</vt:lpstr>
      <vt:lpstr>Montserrat</vt:lpstr>
      <vt:lpstr>Segoe UI</vt:lpstr>
      <vt:lpstr>Helvetica</vt:lpstr>
      <vt:lpstr>Arial,Sans-Serif</vt:lpstr>
      <vt:lpstr>Yu Gothic UI</vt:lpstr>
      <vt:lpstr>Raleway Black</vt:lpstr>
      <vt:lpstr>Helvetica Neue</vt:lpstr>
      <vt:lpstr>Raleway ExtraBold</vt:lpstr>
      <vt:lpstr>Rental Housing Marketing Plan by Slidesgo</vt:lpstr>
      <vt:lpstr>HBD HOUSING LOANS FOR SINGLES G2 – Group 3</vt:lpstr>
      <vt:lpstr>TABLE OF CONTENTS</vt:lpstr>
      <vt:lpstr>INTRODUCTIONS</vt:lpstr>
      <vt:lpstr>INTRODUCTION</vt:lpstr>
      <vt:lpstr>DATASETS VARIABLE INFROMATION</vt:lpstr>
      <vt:lpstr>02</vt:lpstr>
      <vt:lpstr>PREPROCESSING  (VARIABLES IDENTIFIED)</vt:lpstr>
      <vt:lpstr>PREPROCESSING (DATA TRANSFORMATION)</vt:lpstr>
      <vt:lpstr>PREPROCESSING (DATA TRANSFORMATION)</vt:lpstr>
      <vt:lpstr>EXPLORATIVE DATA ANALYSIS (UNIVARIATE ANALYSIS)</vt:lpstr>
      <vt:lpstr>EXPLORATIVE DATA ANALYSIS (UNIVARIATE ANALYSIS)</vt:lpstr>
      <vt:lpstr>EXPLORATIVE DATA ANALYSIS (UNIVARIATE ANALYSIS)</vt:lpstr>
      <vt:lpstr>EXPLORATIVE DATA ANALYSIS (UNIVARIATE ANALYSIS)</vt:lpstr>
      <vt:lpstr>EXPLORATIVE DATA ANALYSIS (BIVARIATE ANALYSIS)</vt:lpstr>
      <vt:lpstr>EXPLORATIVE DATA ANALYSIS (UNIVARIATE ANALYSIS)</vt:lpstr>
      <vt:lpstr>DATA PREPARATION</vt:lpstr>
      <vt:lpstr>DATA PREPARATION</vt:lpstr>
      <vt:lpstr>PowerPoint Presentation</vt:lpstr>
      <vt:lpstr>GROUPING &amp; SCREENING (ANALYSIS)</vt:lpstr>
      <vt:lpstr>BINS PLOTTING</vt:lpstr>
      <vt:lpstr>DROP VARIABLES WITH NO CLEAR TREND</vt:lpstr>
      <vt:lpstr>GROUPING &amp; SCREENING (COARSE CLASSING)</vt:lpstr>
      <vt:lpstr>GROUPING &amp; SCREENING (COARSE CLASSING)</vt:lpstr>
      <vt:lpstr>GROUPING &amp; SCREENING (COARSE CLASSING)</vt:lpstr>
      <vt:lpstr>GROUPING &amp; SCREENING (COARSE CLASSING)</vt:lpstr>
      <vt:lpstr>GROUPING &amp; SCREENING (COARSE CLASSING)</vt:lpstr>
      <vt:lpstr>GROUPING &amp; SCREENING (COARSE CLASSING)</vt:lpstr>
      <vt:lpstr>CREATE SCORECARD</vt:lpstr>
      <vt:lpstr>CREATE SCORECARD</vt:lpstr>
      <vt:lpstr>CREATE SCORECARD</vt:lpstr>
      <vt:lpstr>Analysis &amp; Tuning</vt:lpstr>
      <vt:lpstr>Analysis &amp; Tuning</vt:lpstr>
      <vt:lpstr>04</vt:lpstr>
      <vt:lpstr>EXAMPLE OF APPLICANT (SCORECARD)</vt:lpstr>
      <vt:lpstr>EXAMPLE OF APPLICANT (SCORECARD)</vt:lpstr>
      <vt:lpstr>EXAMPLE OF APPLICANT (CHARACTERISTICS)</vt:lpstr>
      <vt:lpstr>EXAMPLE OF APPLICANT (SCORECARD RESULTS)</vt:lpstr>
      <vt:lpstr>PowerPoint Presentation</vt:lpstr>
      <vt:lpstr>LIMITATIONS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RENTAL HOUSING MARKETING PLAN</dc:title>
  <dc:creator>Zihao Wei</dc:creator>
  <cp:lastModifiedBy>Edwin CHONG Tong Tong</cp:lastModifiedBy>
  <cp:revision>10</cp:revision>
  <dcterms:modified xsi:type="dcterms:W3CDTF">2023-11-08T06:35:58Z</dcterms:modified>
</cp:coreProperties>
</file>